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1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3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Slides/notesSlide21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9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493" r:id="rId2"/>
    <p:sldId id="576" r:id="rId3"/>
    <p:sldId id="554" r:id="rId4"/>
    <p:sldId id="555" r:id="rId5"/>
    <p:sldId id="556" r:id="rId6"/>
    <p:sldId id="557" r:id="rId7"/>
    <p:sldId id="558" r:id="rId8"/>
    <p:sldId id="559" r:id="rId9"/>
    <p:sldId id="560" r:id="rId10"/>
    <p:sldId id="561" r:id="rId11"/>
    <p:sldId id="562" r:id="rId12"/>
    <p:sldId id="570" r:id="rId13"/>
    <p:sldId id="572" r:id="rId14"/>
    <p:sldId id="575" r:id="rId15"/>
    <p:sldId id="579" r:id="rId16"/>
    <p:sldId id="578" r:id="rId17"/>
    <p:sldId id="577" r:id="rId18"/>
    <p:sldId id="569" r:id="rId19"/>
    <p:sldId id="580" r:id="rId20"/>
    <p:sldId id="571" r:id="rId21"/>
    <p:sldId id="553" r:id="rId22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hierry Kozlik" initials="TK" lastIdx="2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3A0"/>
    <a:srgbClr val="FF33CC"/>
    <a:srgbClr val="007E39"/>
    <a:srgbClr val="806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6395" autoAdjust="0"/>
  </p:normalViewPr>
  <p:slideViewPr>
    <p:cSldViewPr>
      <p:cViewPr varScale="1">
        <p:scale>
          <a:sx n="115" d="100"/>
          <a:sy n="115" d="100"/>
        </p:scale>
        <p:origin x="190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13" d="100"/>
          <a:sy n="113" d="100"/>
        </p:scale>
        <p:origin x="-1800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837" y="0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B4C6545-DE21-4D42-90B9-358D2B5C9BD3}" type="datetimeFigureOut">
              <a:rPr lang="fr-CH"/>
              <a:pPr>
                <a:defRPr/>
              </a:pPr>
              <a:t>12.02.2021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009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837" y="9428009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49AFCFC-08F2-4D3F-8046-0DCA77F23EF8}" type="slidenum">
              <a:rPr lang="fr-CH"/>
              <a:pPr>
                <a:defRPr/>
              </a:pPr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416054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837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Cliquez pour modifier les styles du texte du masque</a:t>
            </a:r>
          </a:p>
          <a:p>
            <a:pPr lvl="1"/>
            <a:r>
              <a:rPr lang="en-US" noProof="0"/>
              <a:t>Deuxième niveau</a:t>
            </a:r>
          </a:p>
          <a:p>
            <a:pPr lvl="2"/>
            <a:r>
              <a:rPr lang="en-US" noProof="0"/>
              <a:t>Troisième niveau</a:t>
            </a:r>
          </a:p>
          <a:p>
            <a:pPr lvl="3"/>
            <a:r>
              <a:rPr lang="en-US" noProof="0"/>
              <a:t>Quatrième niveau</a:t>
            </a:r>
          </a:p>
          <a:p>
            <a:pPr lvl="4"/>
            <a:r>
              <a:rPr lang="en-US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009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837" y="9428009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94CAA6F3-82AA-47A8-BA7A-1E0FF599BA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3952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CAA6F3-82AA-47A8-BA7A-1E0FF599BA8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8239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193C-77FC-4CE6-8052-73865958DEA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92558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193C-77FC-4CE6-8052-73865958DEA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8108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193C-77FC-4CE6-8052-73865958DEA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8494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193C-77FC-4CE6-8052-73865958DEA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84713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193C-77FC-4CE6-8052-73865958DEA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32486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193C-77FC-4CE6-8052-73865958DEA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94375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193C-77FC-4CE6-8052-73865958DEA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74013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193C-77FC-4CE6-8052-73865958DEA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82544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193C-77FC-4CE6-8052-73865958DEA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01290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193C-77FC-4CE6-8052-73865958DEA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9972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193C-77FC-4CE6-8052-73865958DEA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68359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193C-77FC-4CE6-8052-73865958DEA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83634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193C-77FC-4CE6-8052-73865958DEA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285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193C-77FC-4CE6-8052-73865958DEA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80294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193C-77FC-4CE6-8052-73865958DEA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602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193C-77FC-4CE6-8052-73865958DEA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8753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193C-77FC-4CE6-8052-73865958DEA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3820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193C-77FC-4CE6-8052-73865958DEA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0646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193C-77FC-4CE6-8052-73865958DEA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93699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193C-77FC-4CE6-8052-73865958DEA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5956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7950" y="115888"/>
            <a:ext cx="8928100" cy="9366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H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6218" t="2818"/>
          <a:stretch>
            <a:fillRect/>
          </a:stretch>
        </p:blipFill>
        <p:spPr bwMode="auto">
          <a:xfrm>
            <a:off x="323850" y="692150"/>
            <a:ext cx="4046538" cy="494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499992" y="89198"/>
            <a:ext cx="4536504" cy="2187674"/>
          </a:xfrm>
        </p:spPr>
        <p:txBody>
          <a:bodyPr anchor="b"/>
          <a:lstStyle>
            <a:lvl1pPr>
              <a:defRPr sz="3000" baseline="0"/>
            </a:lvl1pPr>
          </a:lstStyle>
          <a:p>
            <a:r>
              <a:rPr lang="fr-FR" dirty="0"/>
              <a:t>Cliquez pour insérer le titre de la présentation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499992" y="2276872"/>
            <a:ext cx="4536504" cy="1512168"/>
          </a:xfrm>
        </p:spPr>
        <p:txBody>
          <a:bodyPr/>
          <a:lstStyle>
            <a:lvl1pPr marL="0" indent="0" algn="l">
              <a:buNone/>
              <a:defRPr sz="2400" baseline="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/>
              <a:t>Cliquez pour modifier le style des sous-titres du masque</a:t>
            </a:r>
            <a:endParaRPr lang="fr-CH" dirty="0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 hasCustomPrompt="1"/>
          </p:nvPr>
        </p:nvSpPr>
        <p:spPr>
          <a:xfrm>
            <a:off x="4499992" y="4293096"/>
            <a:ext cx="4392488" cy="2448272"/>
          </a:xfrm>
        </p:spPr>
        <p:txBody>
          <a:bodyPr/>
          <a:lstStyle>
            <a:lvl1pPr>
              <a:buNone/>
              <a:defRPr sz="2800" baseline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insérer votre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4"/>
          </p:nvPr>
        </p:nvSpPr>
        <p:spPr>
          <a:xfrm>
            <a:off x="4500563" y="378936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5"/>
          </p:nvPr>
        </p:nvSpPr>
        <p:spPr>
          <a:xfrm>
            <a:off x="827088" y="61658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6192688" cy="504056"/>
          </a:xfrm>
        </p:spPr>
        <p:txBody>
          <a:bodyPr/>
          <a:lstStyle/>
          <a:p>
            <a:r>
              <a:rPr lang="fr-FR" dirty="0"/>
              <a:t>Cliquez pour modifier le style du titre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60000"/>
            <a:ext cx="8229600" cy="4929411"/>
          </a:xfrm>
        </p:spPr>
        <p:txBody>
          <a:bodyPr/>
          <a:lstStyle>
            <a:lvl1pPr>
              <a:buSzPct val="80000"/>
              <a:defRPr/>
            </a:lvl1pPr>
            <a:lvl2pPr>
              <a:buSzPct val="100000"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27988" y="6237288"/>
            <a:ext cx="647700" cy="504825"/>
          </a:xfrm>
        </p:spPr>
        <p:txBody>
          <a:bodyPr/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lang="fr-CH" sz="1400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D9675EF-14CD-4ED8-B4FA-515528AC52E1}" type="slidenum">
              <a:rPr lang="fr-CH" smtClean="0"/>
              <a:pPr>
                <a:defRPr/>
              </a:pPr>
              <a:t>‹#›</a:t>
            </a:fld>
            <a:endParaRPr lang="fr-C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2996952"/>
            <a:ext cx="7772400" cy="2772023"/>
          </a:xfrm>
        </p:spPr>
        <p:txBody>
          <a:bodyPr anchor="t"/>
          <a:lstStyle>
            <a:lvl1pPr algn="l">
              <a:defRPr sz="3000" b="0" cap="none" baseline="0"/>
            </a:lvl1pPr>
          </a:lstStyle>
          <a:p>
            <a:r>
              <a:rPr lang="fr-FR" dirty="0"/>
              <a:t>Cliquez pour modifier le style du titre</a:t>
            </a:r>
            <a:endParaRPr lang="fr-CH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27988" y="6238875"/>
            <a:ext cx="647700" cy="5032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A5853-74E8-4477-9BDE-179E73DE4D1F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6120680" cy="504056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60000"/>
            <a:ext cx="4038600" cy="486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60000"/>
            <a:ext cx="4038600" cy="486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27988" y="6237288"/>
            <a:ext cx="647700" cy="504825"/>
          </a:xfr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fr-CH" sz="1400" kern="1200" smtClean="0">
                <a:solidFill>
                  <a:schemeClr val="bg2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 algn="r">
              <a:defRPr/>
            </a:pPr>
            <a:fld id="{6D50F976-ED03-4AFA-8DEC-1D2A8443733C}" type="slidenum">
              <a:rPr lang="fr-CH" smtClean="0"/>
              <a:pPr algn="r">
                <a:defRPr/>
              </a:pPr>
              <a:t>‹#›</a:t>
            </a:fld>
            <a:endParaRPr lang="fr-CH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15888"/>
            <a:ext cx="6120680" cy="5048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Cliquez pour modifier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27988" y="6238875"/>
            <a:ext cx="647700" cy="5032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BFC4F-9A2D-429A-B9A9-3BB7FEBE0BFA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pour modifier le style du titre</a:t>
            </a:r>
            <a:endParaRPr lang="fr-CH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27988" y="6238875"/>
            <a:ext cx="647700" cy="5032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5A76D-C765-4406-92B4-4EB6523E831A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27988" y="6238875"/>
            <a:ext cx="647700" cy="5032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B2DC5-527A-43BE-8519-F2D492EEFA6F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6120680" cy="504056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fr-FR" dirty="0"/>
              <a:t>Cliquez pour modifier le style du titre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1052736"/>
            <a:ext cx="5111750" cy="5073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052736"/>
            <a:ext cx="3008313" cy="507342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27988" y="6238875"/>
            <a:ext cx="647700" cy="5032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021AA4-CC86-4390-A2EB-97155ED80552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53950"/>
            <a:ext cx="6192688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fr-FR" dirty="0"/>
              <a:t>Cliquez pour modifier le style du titre</a:t>
            </a:r>
            <a:endParaRPr lang="fr-CH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104239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27988" y="6238875"/>
            <a:ext cx="647700" cy="5032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D1C0C-5C3B-412A-8A2E-0A1766C03E50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15888"/>
            <a:ext cx="619283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0475"/>
            <a:ext cx="8229600" cy="485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27988" y="6238875"/>
            <a:ext cx="6480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lang="en-US" sz="1400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9BAA5FE0-F9D2-408F-983E-B87BCD5EA5C6}" type="slidenum">
              <a:rPr lang="fr-CH" smtClean="0"/>
              <a:pPr>
                <a:defRPr/>
              </a:pPr>
              <a:t>‹#›</a:t>
            </a:fld>
            <a:endParaRPr lang="fr-CH" dirty="0"/>
          </a:p>
        </p:txBody>
      </p:sp>
      <p:pic>
        <p:nvPicPr>
          <p:cNvPr id="1031" name="Picture 5" descr="GOUV_MAEE_Direction de la coopération au développement et de l’action humanitaire 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16688" y="284163"/>
            <a:ext cx="2484437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6"/>
          <p:cNvSpPr>
            <a:spLocks noChangeShapeType="1"/>
          </p:cNvSpPr>
          <p:nvPr userDrawn="1"/>
        </p:nvSpPr>
        <p:spPr bwMode="auto">
          <a:xfrm flipH="1">
            <a:off x="323850" y="620713"/>
            <a:ext cx="6119813" cy="0"/>
          </a:xfrm>
          <a:prstGeom prst="line">
            <a:avLst/>
          </a:prstGeom>
          <a:noFill/>
          <a:ln w="19050">
            <a:solidFill>
              <a:srgbClr val="E4052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CH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Ø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alibri" pitchFamily="34" charset="0"/>
        <a:buChar char="‒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Calibri" pitchFamily="34" charset="0"/>
        <a:buChar char="»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renkwaasser.lu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mwelt.lu/" TargetMode="External"/><Relationship Id="rId4" Type="http://schemas.openxmlformats.org/officeDocument/2006/relationships/hyperlink" Target="http://www.waasser.lu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jpeg"/><Relationship Id="rId5" Type="http://schemas.openxmlformats.org/officeDocument/2006/relationships/image" Target="../media/image22.pn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0680" y="1124744"/>
            <a:ext cx="4615087" cy="1872208"/>
          </a:xfrm>
        </p:spPr>
        <p:txBody>
          <a:bodyPr/>
          <a:lstStyle/>
          <a:p>
            <a:pPr algn="just">
              <a:buClr>
                <a:schemeClr val="bg2"/>
              </a:buClr>
            </a:pPr>
            <a:r>
              <a:rPr lang="fr-FR" b="1" dirty="0" smtClean="0"/>
              <a:t>L’eau </a:t>
            </a:r>
            <a:r>
              <a:rPr lang="fr-FR" b="1" dirty="0"/>
              <a:t>du </a:t>
            </a:r>
            <a:r>
              <a:rPr lang="fr-FR" b="1" dirty="0" smtClean="0"/>
              <a:t>robinet : </a:t>
            </a:r>
          </a:p>
          <a:p>
            <a:pPr algn="just">
              <a:buClr>
                <a:schemeClr val="bg2"/>
              </a:buClr>
            </a:pPr>
            <a:r>
              <a:rPr lang="fr-FR" b="1" dirty="0" smtClean="0"/>
              <a:t>Doublement </a:t>
            </a:r>
            <a:r>
              <a:rPr lang="fr-FR" b="1" dirty="0"/>
              <a:t>des </a:t>
            </a:r>
            <a:r>
              <a:rPr lang="fr-FR" b="1" dirty="0" smtClean="0"/>
              <a:t>consommateurs </a:t>
            </a:r>
          </a:p>
          <a:p>
            <a:pPr algn="just">
              <a:buClr>
                <a:schemeClr val="bg2"/>
              </a:buClr>
            </a:pPr>
            <a:r>
              <a:rPr lang="fr-FR" b="1" dirty="0" smtClean="0"/>
              <a:t>sur </a:t>
            </a:r>
            <a:r>
              <a:rPr lang="fr-FR" b="1" dirty="0"/>
              <a:t>les quinze </a:t>
            </a:r>
            <a:r>
              <a:rPr lang="fr-FR" b="1" dirty="0" smtClean="0"/>
              <a:t>dernières </a:t>
            </a:r>
            <a:r>
              <a:rPr lang="fr-FR" b="1" dirty="0"/>
              <a:t>années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10E7779C-3186-476E-B0C1-C7F849EBF758}"/>
              </a:ext>
            </a:extLst>
          </p:cNvPr>
          <p:cNvSpPr txBox="1">
            <a:spLocks/>
          </p:cNvSpPr>
          <p:nvPr/>
        </p:nvSpPr>
        <p:spPr bwMode="auto">
          <a:xfrm>
            <a:off x="4241899" y="3933056"/>
            <a:ext cx="360040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fr-FR" i="1" kern="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Conférence de presse</a:t>
            </a:r>
            <a:endParaRPr lang="fr-FR" i="1" kern="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r>
              <a:rPr lang="fr-FR" i="1" kern="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Luxembourg 12 février 2021</a:t>
            </a:r>
            <a:endParaRPr lang="fr-FR" i="1" kern="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5858183"/>
            <a:ext cx="2398825" cy="631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Bild 12" descr="logo_aluseau_rvb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126" y="5949280"/>
            <a:ext cx="2346325" cy="608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GOUV_SIP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858183"/>
            <a:ext cx="2349940" cy="7905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051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600" dirty="0"/>
              <a:t>Les résultats de l’enquête </a:t>
            </a:r>
            <a:r>
              <a:rPr lang="fr-FR" sz="1600" dirty="0" smtClean="0"/>
              <a:t>sur </a:t>
            </a:r>
            <a:r>
              <a:rPr lang="fr-FR" sz="1600" dirty="0"/>
              <a:t>la consommation de l’eau du robinet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fr-CH" dirty="0"/>
          </a:p>
          <a:p>
            <a:pPr>
              <a:defRPr/>
            </a:pPr>
            <a:fld id="{8D9675EF-14CD-4ED8-B4FA-515528AC52E1}" type="slidenum">
              <a:rPr lang="fr-CH" smtClean="0"/>
              <a:pPr>
                <a:defRPr/>
              </a:pPr>
              <a:t>10</a:t>
            </a:fld>
            <a:endParaRPr lang="fr-CH" dirty="0"/>
          </a:p>
        </p:txBody>
      </p:sp>
      <p:sp>
        <p:nvSpPr>
          <p:cNvPr id="3" name="AutoShape 2" descr="Résultat de recherche d'images pour &quot;aluseau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3528" y="1095047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sng" dirty="0" smtClean="0">
                <a:solidFill>
                  <a:schemeClr val="bg2"/>
                </a:solidFill>
                <a:latin typeface="+mj-lt"/>
              </a:rPr>
              <a:t>L’utilisation de l’eau du robinet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(en %)</a:t>
            </a:r>
            <a:endParaRPr lang="fr-FR" sz="1600" dirty="0">
              <a:solidFill>
                <a:schemeClr val="bg2"/>
              </a:solidFill>
              <a:latin typeface="+mj-lt"/>
            </a:endParaRPr>
          </a:p>
          <a:p>
            <a:pPr algn="just"/>
            <a:r>
              <a:rPr lang="en-US" sz="1600" b="1" dirty="0" smtClean="0">
                <a:solidFill>
                  <a:schemeClr val="bg2"/>
                </a:solidFill>
                <a:latin typeface="+mj-lt"/>
              </a:rPr>
              <a:t> 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8147" y="5580000"/>
            <a:ext cx="90037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dirty="0">
                <a:solidFill>
                  <a:schemeClr val="bg2"/>
                </a:solidFill>
                <a:latin typeface="+mj-lt"/>
              </a:rPr>
              <a:t>L’eau du robinet est utilisée par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tous (ou presque)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au quotidien pour se brosser les dents, pour la cuisine et pour arroser les fleurs. Dans la journée, elle est consommée comme boisson par 4 à 5 résidents sur 10.</a:t>
            </a:r>
          </a:p>
          <a:p>
            <a:pPr>
              <a:lnSpc>
                <a:spcPct val="150000"/>
              </a:lnSpc>
            </a:pPr>
            <a:endParaRPr lang="fr-FR" sz="16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16" y="1451685"/>
            <a:ext cx="8353184" cy="371844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244408" y="1679822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solidFill>
                  <a:schemeClr val="bg2"/>
                </a:solidFill>
                <a:latin typeface="+mj-lt"/>
              </a:rPr>
              <a:t>2006</a:t>
            </a:r>
            <a:endParaRPr lang="fr-FR" sz="1200" b="1" i="1" dirty="0">
              <a:solidFill>
                <a:schemeClr val="bg2"/>
              </a:solidFill>
              <a:latin typeface="+mj-lt"/>
            </a:endParaRPr>
          </a:p>
          <a:p>
            <a:pPr algn="just"/>
            <a:r>
              <a:rPr lang="en-US" sz="1200" b="1" i="1" dirty="0" smtClean="0">
                <a:solidFill>
                  <a:schemeClr val="bg2"/>
                </a:solidFill>
                <a:latin typeface="+mj-lt"/>
              </a:rPr>
              <a:t> </a:t>
            </a:r>
            <a:endParaRPr lang="en-US" sz="1200" b="1" i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514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600" dirty="0"/>
              <a:t>Les résultats de l’enquête </a:t>
            </a:r>
            <a:r>
              <a:rPr lang="fr-FR" sz="1600" dirty="0" smtClean="0"/>
              <a:t>sur </a:t>
            </a:r>
            <a:r>
              <a:rPr lang="fr-FR" sz="1600" dirty="0"/>
              <a:t>la consommation de l’eau du robinet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fr-CH" dirty="0"/>
          </a:p>
          <a:p>
            <a:pPr>
              <a:defRPr/>
            </a:pPr>
            <a:fld id="{8D9675EF-14CD-4ED8-B4FA-515528AC52E1}" type="slidenum">
              <a:rPr lang="fr-CH" smtClean="0"/>
              <a:pPr>
                <a:defRPr/>
              </a:pPr>
              <a:t>11</a:t>
            </a:fld>
            <a:endParaRPr lang="fr-CH" dirty="0"/>
          </a:p>
        </p:txBody>
      </p:sp>
      <p:sp>
        <p:nvSpPr>
          <p:cNvPr id="3" name="AutoShape 2" descr="Résultat de recherche d'images pour &quot;aluseau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3528" y="1095047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sng" dirty="0" smtClean="0">
                <a:solidFill>
                  <a:schemeClr val="bg2"/>
                </a:solidFill>
                <a:latin typeface="+mj-lt"/>
              </a:rPr>
              <a:t>Considérer l’eau du robinet comme principale source d’eau </a:t>
            </a:r>
            <a:br>
              <a:rPr lang="fr-FR" sz="1600" b="1" u="sng" dirty="0" smtClean="0">
                <a:solidFill>
                  <a:schemeClr val="bg2"/>
                </a:solidFill>
                <a:latin typeface="+mj-lt"/>
              </a:rPr>
            </a:br>
            <a:r>
              <a:rPr lang="fr-FR" sz="1600" b="1" u="sng" dirty="0" smtClean="0">
                <a:solidFill>
                  <a:schemeClr val="bg2"/>
                </a:solidFill>
                <a:latin typeface="+mj-lt"/>
              </a:rPr>
              <a:t>pour la consommation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(en %)</a:t>
            </a:r>
            <a:endParaRPr lang="fr-FR" sz="1600" dirty="0">
              <a:solidFill>
                <a:schemeClr val="bg2"/>
              </a:solidFill>
              <a:latin typeface="+mj-lt"/>
            </a:endParaRPr>
          </a:p>
          <a:p>
            <a:pPr algn="just"/>
            <a:r>
              <a:rPr lang="en-US" sz="1600" b="1" dirty="0" smtClean="0">
                <a:solidFill>
                  <a:schemeClr val="bg2"/>
                </a:solidFill>
                <a:latin typeface="+mj-lt"/>
              </a:rPr>
              <a:t> 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3438" y="5691475"/>
            <a:ext cx="90037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dirty="0">
                <a:solidFill>
                  <a:schemeClr val="bg2"/>
                </a:solidFill>
                <a:latin typeface="+mj-lt"/>
              </a:rPr>
              <a:t>Les trois quarts des résidents sont convaincus que c’est une bonne chose de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boire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l’eau du robinet, </a:t>
            </a:r>
            <a:endParaRPr lang="fr-FR" sz="1600" dirty="0" smtClean="0">
              <a:solidFill>
                <a:schemeClr val="bg2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même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si pour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15 %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ce n’est pas encore une habitude.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742" y="1928142"/>
            <a:ext cx="8064128" cy="3615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42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fr-CH" dirty="0"/>
          </a:p>
          <a:p>
            <a:pPr>
              <a:defRPr/>
            </a:pPr>
            <a:fld id="{8D9675EF-14CD-4ED8-B4FA-515528AC52E1}" type="slidenum">
              <a:rPr lang="fr-CH" smtClean="0"/>
              <a:pPr>
                <a:defRPr/>
              </a:pPr>
              <a:t>12</a:t>
            </a:fld>
            <a:endParaRPr lang="fr-CH" dirty="0"/>
          </a:p>
        </p:txBody>
      </p:sp>
      <p:sp>
        <p:nvSpPr>
          <p:cNvPr id="13" name="TextBox 12"/>
          <p:cNvSpPr txBox="1"/>
          <p:nvPr/>
        </p:nvSpPr>
        <p:spPr>
          <a:xfrm>
            <a:off x="395536" y="1403566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1600" b="1" dirty="0">
                <a:solidFill>
                  <a:schemeClr val="bg2"/>
                </a:solidFill>
                <a:latin typeface="+mj-lt"/>
              </a:rPr>
              <a:t>« Les résultats de l'étude sont le point de départ pour une initiative visant à promouvoir la consommation d'eau du robinet comme habitude saine et écologiquement durable »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1560" y="2704048"/>
            <a:ext cx="82089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Fournir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aux citoyens un meilleur accès à des informations fiables sur la qualité de l'eau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bg2"/>
                </a:solidFill>
                <a:latin typeface="+mj-lt"/>
              </a:rPr>
              <a:t>Promouvoir une plus grande prise de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conscience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envers la valeur de nos ressources en eau </a:t>
            </a:r>
            <a:br>
              <a:rPr lang="fr-FR" sz="1600" dirty="0">
                <a:solidFill>
                  <a:schemeClr val="bg2"/>
                </a:solidFill>
                <a:latin typeface="+mj-lt"/>
              </a:rPr>
            </a:br>
            <a:r>
              <a:rPr lang="fr-FR" sz="1600" dirty="0">
                <a:solidFill>
                  <a:schemeClr val="bg2"/>
                </a:solidFill>
                <a:latin typeface="+mj-lt"/>
              </a:rPr>
              <a:t>et aux bonnes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actions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que chacun peut faire pour les protéger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bg2"/>
                </a:solidFill>
                <a:latin typeface="+mj-lt"/>
              </a:rPr>
              <a:t>Rôle important des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communes (investissements et interlocuteurs avec le consommateur)</a:t>
            </a:r>
            <a:endParaRPr lang="fr-FR" sz="1600" dirty="0">
              <a:solidFill>
                <a:schemeClr val="bg2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chemeClr val="bg2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chemeClr val="bg2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1600" dirty="0">
              <a:solidFill>
                <a:schemeClr val="bg2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FR" sz="1600" dirty="0">
                <a:solidFill>
                  <a:schemeClr val="bg2"/>
                </a:solidFill>
                <a:latin typeface="+mj-lt"/>
              </a:rPr>
              <a:t>Plus d'informations dans les mois à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venir sur : </a:t>
            </a:r>
          </a:p>
          <a:p>
            <a:pPr algn="ctr">
              <a:lnSpc>
                <a:spcPct val="150000"/>
              </a:lnSpc>
            </a:pPr>
            <a:r>
              <a:rPr lang="fr-FR" sz="1600" dirty="0" smtClean="0">
                <a:solidFill>
                  <a:schemeClr val="bg2"/>
                </a:solidFill>
                <a:latin typeface="+mj-lt"/>
                <a:hlinkClick r:id="rId3"/>
              </a:rPr>
              <a:t>www.drenkwaasser.lu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               </a:t>
            </a:r>
            <a:r>
              <a:rPr lang="fr-FR" sz="1600" dirty="0" smtClean="0">
                <a:solidFill>
                  <a:schemeClr val="bg2"/>
                </a:solidFill>
                <a:latin typeface="+mj-lt"/>
                <a:hlinkClick r:id="rId4"/>
              </a:rPr>
              <a:t>www.waasser.lu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                  </a:t>
            </a:r>
            <a:r>
              <a:rPr lang="fr-FR" sz="1600" dirty="0" smtClean="0">
                <a:solidFill>
                  <a:schemeClr val="bg2"/>
                </a:solidFill>
                <a:latin typeface="+mj-lt"/>
                <a:hlinkClick r:id="rId5"/>
              </a:rPr>
              <a:t>www.emwelt.lu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 </a:t>
            </a:r>
            <a:endParaRPr lang="fr-FR" sz="1600" dirty="0">
              <a:solidFill>
                <a:schemeClr val="bg2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1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6192688" cy="504056"/>
          </a:xfrm>
        </p:spPr>
        <p:txBody>
          <a:bodyPr/>
          <a:lstStyle/>
          <a:p>
            <a:r>
              <a:rPr lang="fr-FR" sz="1600" dirty="0"/>
              <a:t>Les résultats de l’enquête </a:t>
            </a:r>
            <a:r>
              <a:rPr lang="fr-FR" sz="1600" dirty="0" smtClean="0"/>
              <a:t>sur </a:t>
            </a:r>
            <a:r>
              <a:rPr lang="fr-FR" sz="1600" dirty="0"/>
              <a:t>la consommation de l’eau du robinet</a:t>
            </a:r>
          </a:p>
        </p:txBody>
      </p:sp>
    </p:spTree>
    <p:extLst>
      <p:ext uri="{BB962C8B-B14F-4D97-AF65-F5344CB8AC3E}">
        <p14:creationId xmlns:p14="http://schemas.microsoft.com/office/powerpoint/2010/main" val="181041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800" dirty="0"/>
              <a:t>L'eau du </a:t>
            </a:r>
            <a:r>
              <a:rPr lang="fr-FR" sz="1800" dirty="0" smtClean="0"/>
              <a:t>robinet : </a:t>
            </a:r>
            <a:r>
              <a:rPr lang="fr-FR" sz="1800" dirty="0"/>
              <a:t>un aliment naturel, durable et de </a:t>
            </a:r>
            <a:r>
              <a:rPr lang="fr-FR" sz="1800" dirty="0" smtClean="0"/>
              <a:t>qualité </a:t>
            </a:r>
            <a:endParaRPr lang="fr-LU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fr-CH" dirty="0"/>
          </a:p>
          <a:p>
            <a:pPr>
              <a:defRPr/>
            </a:pPr>
            <a:fld id="{8D9675EF-14CD-4ED8-B4FA-515528AC52E1}" type="slidenum">
              <a:rPr lang="fr-CH" smtClean="0"/>
              <a:pPr>
                <a:defRPr/>
              </a:pPr>
              <a:t>13</a:t>
            </a:fld>
            <a:endParaRPr lang="fr-CH" dirty="0"/>
          </a:p>
        </p:txBody>
      </p:sp>
      <p:sp>
        <p:nvSpPr>
          <p:cNvPr id="12" name="TextBox 11"/>
          <p:cNvSpPr txBox="1"/>
          <p:nvPr/>
        </p:nvSpPr>
        <p:spPr>
          <a:xfrm>
            <a:off x="316813" y="1916832"/>
            <a:ext cx="88132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Les résultats de l’enquête dur la consommation de l’eau du robinet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 smtClean="0">
                <a:solidFill>
                  <a:schemeClr val="bg2"/>
                </a:solidFill>
                <a:latin typeface="+mj-lt"/>
              </a:rPr>
              <a:t>Les </a:t>
            </a:r>
            <a:r>
              <a:rPr lang="fr-FR" sz="2400" dirty="0">
                <a:solidFill>
                  <a:schemeClr val="bg2"/>
                </a:solidFill>
                <a:latin typeface="+mj-lt"/>
              </a:rPr>
              <a:t>infrastructures d’eau : un patrimoine majeur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La qualité de l’eau au Luxembourg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6813" y="1238719"/>
            <a:ext cx="820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u="sng" dirty="0" smtClean="0">
                <a:solidFill>
                  <a:schemeClr val="bg2"/>
                </a:solidFill>
                <a:latin typeface="+mj-lt"/>
              </a:rPr>
              <a:t>Programme</a:t>
            </a:r>
            <a:endParaRPr lang="fr-FR" sz="2400" b="1" u="sng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7" name="Bild 12" descr="logo_aluseau_rvb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266" y="5634673"/>
            <a:ext cx="2346325" cy="60261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ubtitle 2"/>
          <p:cNvSpPr txBox="1">
            <a:spLocks/>
          </p:cNvSpPr>
          <p:nvPr/>
        </p:nvSpPr>
        <p:spPr bwMode="auto">
          <a:xfrm>
            <a:off x="1835696" y="3750544"/>
            <a:ext cx="550810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defRPr sz="2800">
                <a:solidFill>
                  <a:schemeClr val="tx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Calibri" pitchFamily="34" charset="0"/>
              <a:buChar char="‒"/>
              <a:defRPr sz="2400">
                <a:solidFill>
                  <a:schemeClr val="tx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Calibri" pitchFamily="34" charset="0"/>
              <a:buChar char="»"/>
              <a:defRPr sz="2000">
                <a:solidFill>
                  <a:schemeClr val="tx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tx2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endParaRPr lang="fr-FR" b="1" kern="0" dirty="0" smtClean="0">
              <a:solidFill>
                <a:schemeClr val="bg2"/>
              </a:solidFill>
            </a:endParaRPr>
          </a:p>
          <a:p>
            <a:pPr marL="0" indent="0" algn="ctr">
              <a:buClr>
                <a:schemeClr val="bg2"/>
              </a:buClr>
              <a:buNone/>
            </a:pPr>
            <a:r>
              <a:rPr lang="fr-FR" b="1" kern="0" dirty="0" smtClean="0"/>
              <a:t>Georges Kraus</a:t>
            </a:r>
          </a:p>
          <a:p>
            <a:pPr marL="0" indent="0" algn="ctr">
              <a:buClr>
                <a:schemeClr val="bg2"/>
              </a:buClr>
              <a:buNone/>
            </a:pPr>
            <a:r>
              <a:rPr lang="fr-FR" sz="1800" kern="0" dirty="0" smtClean="0"/>
              <a:t>Président de l’</a:t>
            </a:r>
            <a:r>
              <a:rPr lang="fr-FR" sz="1800" kern="0" dirty="0" err="1" smtClean="0"/>
              <a:t>Aluseau</a:t>
            </a:r>
            <a:r>
              <a:rPr lang="fr-FR" sz="1800" kern="0" dirty="0" smtClean="0"/>
              <a:t> ASBL</a:t>
            </a:r>
          </a:p>
          <a:p>
            <a:pPr algn="ctr">
              <a:buClr>
                <a:schemeClr val="bg2"/>
              </a:buClr>
            </a:pPr>
            <a:endParaRPr lang="fr-FR" b="1" kern="0" dirty="0"/>
          </a:p>
        </p:txBody>
      </p:sp>
    </p:spTree>
    <p:extLst>
      <p:ext uri="{BB962C8B-B14F-4D97-AF65-F5344CB8AC3E}">
        <p14:creationId xmlns:p14="http://schemas.microsoft.com/office/powerpoint/2010/main" val="369215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800" dirty="0"/>
              <a:t>Les infrastructures d’eau : un patrimoine majeur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fr-CH" dirty="0"/>
          </a:p>
          <a:p>
            <a:pPr>
              <a:defRPr/>
            </a:pPr>
            <a:fld id="{8D9675EF-14CD-4ED8-B4FA-515528AC52E1}" type="slidenum">
              <a:rPr lang="fr-CH" smtClean="0"/>
              <a:pPr>
                <a:defRPr/>
              </a:pPr>
              <a:t>14</a:t>
            </a:fld>
            <a:endParaRPr lang="fr-CH" dirty="0"/>
          </a:p>
        </p:txBody>
      </p:sp>
      <p:sp>
        <p:nvSpPr>
          <p:cNvPr id="13" name="TextBox 12"/>
          <p:cNvSpPr txBox="1"/>
          <p:nvPr/>
        </p:nvSpPr>
        <p:spPr>
          <a:xfrm>
            <a:off x="647564" y="1412776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1600" b="1" dirty="0">
                <a:solidFill>
                  <a:schemeClr val="bg2"/>
                </a:solidFill>
                <a:latin typeface="+mj-lt"/>
              </a:rPr>
              <a:t>« </a:t>
            </a: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L’objectif de l’</a:t>
            </a:r>
            <a:r>
              <a:rPr lang="fr-FR" sz="1600" b="1" dirty="0" err="1" smtClean="0">
                <a:solidFill>
                  <a:schemeClr val="bg2"/>
                </a:solidFill>
                <a:latin typeface="+mj-lt"/>
              </a:rPr>
              <a:t>Aluseau</a:t>
            </a: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 ASBL est de renforcer la confiance des consommateurs, d’informer sur la qualité et la valeur de l’eau et de renverser les habitudes de consommation.</a:t>
            </a:r>
            <a:r>
              <a:rPr lang="fr-FR" sz="1600" b="1" dirty="0">
                <a:solidFill>
                  <a:schemeClr val="bg2"/>
                </a:solidFill>
                <a:latin typeface="+mj-lt"/>
              </a:rPr>
              <a:t> </a:t>
            </a: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»</a:t>
            </a:r>
            <a:endParaRPr lang="fr-FR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2564904"/>
            <a:ext cx="84969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Campagne en 2006/2007 :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Analyse approfondie de la perception et de l’image de l’eau de robinet (qualité, goût, degré de confiance, habitudes de consommation, etc.)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1600" dirty="0">
              <a:solidFill>
                <a:schemeClr val="bg2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Campagne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en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2009 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Renverser les habitudes de consommation, sensibiliser sur la valeur de l’eau (ressource rare et précieuse), informer sur le coût justifié par sa qualité</a:t>
            </a:r>
            <a:endParaRPr lang="fr-FR" sz="1600" dirty="0">
              <a:solidFill>
                <a:schemeClr val="bg2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endParaRPr lang="fr-FR" sz="16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16" name="Bild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5362534"/>
            <a:ext cx="3010695" cy="118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30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800" dirty="0"/>
              <a:t>Les infrastructures d’eau : un patrimoine majeur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fr-CH" dirty="0"/>
          </a:p>
          <a:p>
            <a:pPr>
              <a:defRPr/>
            </a:pPr>
            <a:fld id="{8D9675EF-14CD-4ED8-B4FA-515528AC52E1}" type="slidenum">
              <a:rPr lang="fr-CH" smtClean="0"/>
              <a:pPr>
                <a:defRPr/>
              </a:pPr>
              <a:t>15</a:t>
            </a:fld>
            <a:endParaRPr lang="fr-CH" dirty="0"/>
          </a:p>
        </p:txBody>
      </p:sp>
      <p:pic>
        <p:nvPicPr>
          <p:cNvPr id="6" name="Picture 3" descr="Reseau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72" y="2348880"/>
            <a:ext cx="3081118" cy="440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627784" y="2924944"/>
            <a:ext cx="733307" cy="762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charset="0"/>
              </a:defRPr>
            </a:lvl2pPr>
            <a:lvl3pPr marL="1085850" indent="-228600"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charset="0"/>
              </a:defRPr>
            </a:lvl3pPr>
            <a:lvl4pPr marL="142875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4pPr>
            <a:lvl5pPr marL="177165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marL="222885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68605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14325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60045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</a:pPr>
            <a:r>
              <a:rPr lang="fr-LU" altLang="fr-FR" sz="700" dirty="0">
                <a:solidFill>
                  <a:schemeClr val="accent4"/>
                </a:solidFill>
              </a:rPr>
              <a:t>DEA</a:t>
            </a:r>
          </a:p>
          <a:p>
            <a:pPr algn="l">
              <a:lnSpc>
                <a:spcPct val="90000"/>
              </a:lnSpc>
            </a:pPr>
            <a:r>
              <a:rPr lang="fr-LU" altLang="fr-FR" sz="700" dirty="0">
                <a:solidFill>
                  <a:schemeClr val="accent4"/>
                </a:solidFill>
              </a:rPr>
              <a:t>SEBES</a:t>
            </a:r>
          </a:p>
          <a:p>
            <a:pPr algn="l">
              <a:lnSpc>
                <a:spcPct val="90000"/>
              </a:lnSpc>
            </a:pPr>
            <a:r>
              <a:rPr lang="fr-LU" altLang="fr-FR" sz="700" dirty="0">
                <a:solidFill>
                  <a:schemeClr val="accent4"/>
                </a:solidFill>
              </a:rPr>
              <a:t>SES</a:t>
            </a:r>
          </a:p>
          <a:p>
            <a:pPr algn="l">
              <a:lnSpc>
                <a:spcPct val="90000"/>
              </a:lnSpc>
            </a:pPr>
            <a:r>
              <a:rPr lang="fr-LU" altLang="fr-FR" sz="700" dirty="0">
                <a:solidFill>
                  <a:schemeClr val="accent4"/>
                </a:solidFill>
              </a:rPr>
              <a:t>Autres</a:t>
            </a:r>
          </a:p>
          <a:p>
            <a:pPr algn="l">
              <a:lnSpc>
                <a:spcPct val="90000"/>
              </a:lnSpc>
            </a:pPr>
            <a:r>
              <a:rPr lang="fr-LU" altLang="fr-FR" sz="700" dirty="0">
                <a:solidFill>
                  <a:schemeClr val="accent4"/>
                </a:solidFill>
              </a:rPr>
              <a:t>SIDERE</a:t>
            </a:r>
          </a:p>
          <a:p>
            <a:pPr algn="l">
              <a:lnSpc>
                <a:spcPct val="90000"/>
              </a:lnSpc>
            </a:pPr>
            <a:r>
              <a:rPr lang="fr-LU" altLang="fr-FR" sz="700" dirty="0">
                <a:solidFill>
                  <a:schemeClr val="accent4"/>
                </a:solidFill>
              </a:rPr>
              <a:t>Autonomes</a:t>
            </a:r>
          </a:p>
          <a:p>
            <a:pPr>
              <a:lnSpc>
                <a:spcPct val="90000"/>
              </a:lnSpc>
            </a:pPr>
            <a:endParaRPr lang="en-GB" altLang="fr-FR" sz="700" dirty="0">
              <a:solidFill>
                <a:schemeClr val="accent4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07904" y="2377593"/>
            <a:ext cx="5040560" cy="4408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La distribution d’eau potable est une responsabilité communale.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chemeClr val="bg2"/>
              </a:solidFill>
              <a:latin typeface="+mj-l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La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consommation moyenne journalière en eau potable est de 120.000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m</a:t>
            </a:r>
            <a:r>
              <a:rPr lang="fr-FR" sz="1600" baseline="30000" dirty="0" smtClean="0">
                <a:solidFill>
                  <a:schemeClr val="bg2"/>
                </a:solidFill>
                <a:latin typeface="+mj-lt"/>
              </a:rPr>
              <a:t>3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/jour </a:t>
            </a:r>
            <a:r>
              <a:rPr lang="fr-FR" sz="1100" dirty="0">
                <a:solidFill>
                  <a:schemeClr val="bg2"/>
                </a:solidFill>
                <a:latin typeface="+mj-lt"/>
              </a:rPr>
              <a:t>(120.000.000 litres/jour</a:t>
            </a:r>
            <a:r>
              <a:rPr lang="fr-FR" sz="1100" dirty="0" smtClean="0">
                <a:solidFill>
                  <a:schemeClr val="bg2"/>
                </a:solidFill>
                <a:latin typeface="+mj-lt"/>
              </a:rPr>
              <a:t>)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et d’environ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130 litres/jour/personne (sans industrie).</a:t>
            </a:r>
            <a:endParaRPr lang="fr-FR" sz="1600" dirty="0">
              <a:solidFill>
                <a:schemeClr val="bg2"/>
              </a:solidFill>
              <a:latin typeface="+mj-l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1100" dirty="0">
              <a:solidFill>
                <a:schemeClr val="bg2"/>
              </a:solidFill>
              <a:latin typeface="+mj-l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Les fournisseurs d’eau garantissent une bonne qualité avec des contrôles stricts et à fréquence très élevée ainsi qu’une exploitation sûre et durable. </a:t>
            </a:r>
            <a:endParaRPr lang="fr-FR" sz="1600" dirty="0">
              <a:solidFill>
                <a:schemeClr val="bg2"/>
              </a:solidFill>
              <a:latin typeface="+mj-l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1600" dirty="0">
              <a:solidFill>
                <a:schemeClr val="bg2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endParaRPr lang="fr-FR" sz="1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2872" y="1083642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« Les communes et syndicats de communes continueront leurs effort et leurs investissement pour fournir une eau de bonne qualité. »</a:t>
            </a:r>
            <a:endParaRPr lang="fr-FR" sz="16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3398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800" dirty="0"/>
              <a:t>Les infrastructures d’eau : un patrimoine majeur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fr-CH" dirty="0"/>
          </a:p>
          <a:p>
            <a:pPr>
              <a:defRPr/>
            </a:pPr>
            <a:fld id="{8D9675EF-14CD-4ED8-B4FA-515528AC52E1}" type="slidenum">
              <a:rPr lang="fr-CH" smtClean="0"/>
              <a:pPr>
                <a:defRPr/>
              </a:pPr>
              <a:t>16</a:t>
            </a:fld>
            <a:endParaRPr lang="fr-CH" dirty="0"/>
          </a:p>
        </p:txBody>
      </p:sp>
      <p:sp>
        <p:nvSpPr>
          <p:cNvPr id="3" name="Rectangle 2"/>
          <p:cNvSpPr/>
          <p:nvPr/>
        </p:nvSpPr>
        <p:spPr>
          <a:xfrm>
            <a:off x="348123" y="795020"/>
            <a:ext cx="57691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1600" b="1" dirty="0">
                <a:solidFill>
                  <a:schemeClr val="bg2"/>
                </a:solidFill>
                <a:latin typeface="+mj-lt"/>
              </a:rPr>
              <a:t>« Les infrastructures d’eau </a:t>
            </a: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représentent </a:t>
            </a:r>
            <a:r>
              <a:rPr lang="fr-FR" sz="1600" b="1" dirty="0">
                <a:solidFill>
                  <a:schemeClr val="bg2"/>
                </a:solidFill>
                <a:latin typeface="+mj-lt"/>
              </a:rPr>
              <a:t>une importante part du patrimoine des </a:t>
            </a: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communes et syndicats de communes.</a:t>
            </a:r>
            <a:r>
              <a:rPr lang="fr-FR" sz="1600" b="1" dirty="0">
                <a:solidFill>
                  <a:schemeClr val="bg2"/>
                </a:solidFill>
                <a:latin typeface="+mj-lt"/>
              </a:rPr>
              <a:t> »</a:t>
            </a:r>
          </a:p>
        </p:txBody>
      </p:sp>
      <p:pic>
        <p:nvPicPr>
          <p:cNvPr id="49" name="Picture 13" descr="~AUT00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167" y="2462324"/>
            <a:ext cx="1414463" cy="127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0" name="Group 14"/>
          <p:cNvGrpSpPr>
            <a:grpSpLocks/>
          </p:cNvGrpSpPr>
          <p:nvPr/>
        </p:nvGrpSpPr>
        <p:grpSpPr bwMode="auto">
          <a:xfrm>
            <a:off x="254213" y="4602211"/>
            <a:ext cx="1420812" cy="2146300"/>
            <a:chOff x="295" y="1026"/>
            <a:chExt cx="2551" cy="2996"/>
          </a:xfrm>
        </p:grpSpPr>
        <p:grpSp>
          <p:nvGrpSpPr>
            <p:cNvPr id="51" name="Group 15"/>
            <p:cNvGrpSpPr>
              <a:grpSpLocks/>
            </p:cNvGrpSpPr>
            <p:nvPr/>
          </p:nvGrpSpPr>
          <p:grpSpPr bwMode="auto">
            <a:xfrm>
              <a:off x="295" y="1026"/>
              <a:ext cx="2551" cy="2996"/>
              <a:chOff x="1490" y="797"/>
              <a:chExt cx="2288" cy="3377"/>
            </a:xfrm>
          </p:grpSpPr>
          <p:pic>
            <p:nvPicPr>
              <p:cNvPr id="53" name="Picture 16" descr="forage_aquarel_original_photoshop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90" y="797"/>
                <a:ext cx="2288" cy="337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54" name="Group 17"/>
              <p:cNvGrpSpPr>
                <a:grpSpLocks/>
              </p:cNvGrpSpPr>
              <p:nvPr/>
            </p:nvGrpSpPr>
            <p:grpSpPr bwMode="auto">
              <a:xfrm>
                <a:off x="1827" y="2859"/>
                <a:ext cx="979" cy="400"/>
                <a:chOff x="1074" y="2910"/>
                <a:chExt cx="1060" cy="429"/>
              </a:xfrm>
            </p:grpSpPr>
            <p:pic>
              <p:nvPicPr>
                <p:cNvPr id="55" name="Picture 18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67" y="3219"/>
                  <a:ext cx="458" cy="12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6" name="Picture 19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74" y="3103"/>
                  <a:ext cx="623" cy="1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7" name="Picture 20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76" y="3014"/>
                  <a:ext cx="458" cy="11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8" name="Picture 21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46" y="2910"/>
                  <a:ext cx="423" cy="1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52" name="Rectangle 22"/>
            <p:cNvSpPr>
              <a:spLocks noChangeArrowheads="1"/>
            </p:cNvSpPr>
            <p:nvPr/>
          </p:nvSpPr>
          <p:spPr bwMode="auto">
            <a:xfrm>
              <a:off x="378" y="2580"/>
              <a:ext cx="2358" cy="912"/>
            </a:xfrm>
            <a:prstGeom prst="rect">
              <a:avLst/>
            </a:prstGeom>
            <a:solidFill>
              <a:srgbClr val="3366FF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LU"/>
            </a:p>
          </p:txBody>
        </p:sp>
      </p:grpSp>
      <p:sp>
        <p:nvSpPr>
          <p:cNvPr id="59" name="Text Box 27"/>
          <p:cNvSpPr txBox="1">
            <a:spLocks noChangeArrowheads="1"/>
          </p:cNvSpPr>
          <p:nvPr/>
        </p:nvSpPr>
        <p:spPr bwMode="auto">
          <a:xfrm>
            <a:off x="348536" y="4056217"/>
            <a:ext cx="1271990" cy="584775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ctr" eaLnBrk="1" hangingPunct="1">
              <a:spcBef>
                <a:spcPts val="0"/>
              </a:spcBef>
            </a:pPr>
            <a:r>
              <a:rPr lang="fr-FR" altLang="fr-FR" sz="1600" dirty="0">
                <a:solidFill>
                  <a:schemeClr val="accent4"/>
                </a:solidFill>
                <a:latin typeface="Arial" charset="0"/>
              </a:rPr>
              <a:t>40 </a:t>
            </a:r>
            <a:r>
              <a:rPr lang="fr-FR" altLang="fr-FR" sz="1600" dirty="0" smtClean="0">
                <a:solidFill>
                  <a:schemeClr val="accent4"/>
                </a:solidFill>
                <a:latin typeface="Arial" charset="0"/>
              </a:rPr>
              <a:t>forages-</a:t>
            </a:r>
          </a:p>
          <a:p>
            <a:pPr algn="ctr" eaLnBrk="1" hangingPunct="1">
              <a:spcBef>
                <a:spcPts val="0"/>
              </a:spcBef>
            </a:pPr>
            <a:r>
              <a:rPr lang="fr-FR" altLang="fr-FR" sz="1600" dirty="0" smtClean="0">
                <a:solidFill>
                  <a:schemeClr val="accent4"/>
                </a:solidFill>
                <a:latin typeface="Arial" charset="0"/>
              </a:rPr>
              <a:t>captages</a:t>
            </a:r>
            <a:endParaRPr lang="fr-FR" altLang="fr-FR" sz="1600" dirty="0">
              <a:solidFill>
                <a:schemeClr val="accent4"/>
              </a:solidFill>
              <a:latin typeface="Arial" charset="0"/>
            </a:endParaRPr>
          </a:p>
        </p:txBody>
      </p:sp>
      <p:sp>
        <p:nvSpPr>
          <p:cNvPr id="60" name="Text Box 28"/>
          <p:cNvSpPr txBox="1">
            <a:spLocks noChangeArrowheads="1"/>
          </p:cNvSpPr>
          <p:nvPr/>
        </p:nvSpPr>
        <p:spPr bwMode="auto">
          <a:xfrm>
            <a:off x="4818353" y="6440606"/>
            <a:ext cx="4242418" cy="338554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fr-FR" altLang="fr-FR" sz="1600" dirty="0">
                <a:solidFill>
                  <a:schemeClr val="accent4"/>
                </a:solidFill>
                <a:latin typeface="Arial" charset="0"/>
              </a:rPr>
              <a:t>180.000 </a:t>
            </a:r>
            <a:r>
              <a:rPr lang="fr-FR" altLang="fr-FR" sz="1600" dirty="0" smtClean="0">
                <a:solidFill>
                  <a:schemeClr val="accent4"/>
                </a:solidFill>
                <a:latin typeface="Arial" charset="0"/>
              </a:rPr>
              <a:t>branchements particuliers</a:t>
            </a:r>
            <a:endParaRPr lang="fr-FR" altLang="fr-FR" sz="1600" dirty="0">
              <a:solidFill>
                <a:schemeClr val="accent4"/>
              </a:solidFill>
              <a:latin typeface="Arial" charset="0"/>
            </a:endParaRPr>
          </a:p>
        </p:txBody>
      </p:sp>
      <p:sp>
        <p:nvSpPr>
          <p:cNvPr id="61" name="Text Box 29"/>
          <p:cNvSpPr txBox="1">
            <a:spLocks noChangeArrowheads="1"/>
          </p:cNvSpPr>
          <p:nvPr/>
        </p:nvSpPr>
        <p:spPr bwMode="auto">
          <a:xfrm>
            <a:off x="2690794" y="2492313"/>
            <a:ext cx="1400076" cy="584775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spcBef>
                <a:spcPts val="0"/>
              </a:spcBef>
            </a:pPr>
            <a:r>
              <a:rPr lang="fr-FR" altLang="fr-FR" sz="1600" dirty="0">
                <a:solidFill>
                  <a:schemeClr val="accent4"/>
                </a:solidFill>
                <a:latin typeface="Arial" charset="0"/>
              </a:rPr>
              <a:t>100 </a:t>
            </a:r>
            <a:r>
              <a:rPr lang="fr-FR" altLang="fr-FR" sz="1600" dirty="0" smtClean="0">
                <a:solidFill>
                  <a:schemeClr val="accent4"/>
                </a:solidFill>
                <a:latin typeface="Arial" charset="0"/>
              </a:rPr>
              <a:t>stations</a:t>
            </a:r>
          </a:p>
          <a:p>
            <a:pPr algn="ctr" eaLnBrk="1" hangingPunct="1">
              <a:spcBef>
                <a:spcPts val="0"/>
              </a:spcBef>
            </a:pPr>
            <a:r>
              <a:rPr lang="fr-FR" altLang="fr-FR" sz="1600" dirty="0" smtClean="0">
                <a:solidFill>
                  <a:schemeClr val="accent4"/>
                </a:solidFill>
                <a:latin typeface="Arial" charset="0"/>
              </a:rPr>
              <a:t>de </a:t>
            </a:r>
            <a:r>
              <a:rPr lang="fr-FR" altLang="fr-FR" sz="1600" dirty="0">
                <a:solidFill>
                  <a:schemeClr val="accent4"/>
                </a:solidFill>
                <a:latin typeface="Arial" charset="0"/>
              </a:rPr>
              <a:t>pompage</a:t>
            </a:r>
          </a:p>
        </p:txBody>
      </p:sp>
      <p:sp>
        <p:nvSpPr>
          <p:cNvPr id="62" name="Text Box 30"/>
          <p:cNvSpPr txBox="1">
            <a:spLocks noChangeArrowheads="1"/>
          </p:cNvSpPr>
          <p:nvPr/>
        </p:nvSpPr>
        <p:spPr bwMode="auto">
          <a:xfrm>
            <a:off x="216335" y="1851178"/>
            <a:ext cx="1496568" cy="584775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spcBef>
                <a:spcPts val="0"/>
              </a:spcBef>
            </a:pPr>
            <a:r>
              <a:rPr lang="fr-FR" altLang="fr-FR" sz="1600" dirty="0">
                <a:solidFill>
                  <a:schemeClr val="accent4"/>
                </a:solidFill>
                <a:latin typeface="Arial" charset="0"/>
              </a:rPr>
              <a:t>270 </a:t>
            </a:r>
            <a:r>
              <a:rPr lang="fr-FR" altLang="fr-FR" sz="1600" dirty="0" smtClean="0">
                <a:solidFill>
                  <a:schemeClr val="accent4"/>
                </a:solidFill>
                <a:latin typeface="Arial" charset="0"/>
              </a:rPr>
              <a:t>captages</a:t>
            </a:r>
          </a:p>
          <a:p>
            <a:pPr algn="ctr" eaLnBrk="1" hangingPunct="1">
              <a:spcBef>
                <a:spcPts val="0"/>
              </a:spcBef>
            </a:pPr>
            <a:r>
              <a:rPr lang="fr-FR" altLang="fr-FR" sz="1600" dirty="0" smtClean="0">
                <a:solidFill>
                  <a:schemeClr val="accent4"/>
                </a:solidFill>
                <a:latin typeface="Arial" charset="0"/>
              </a:rPr>
              <a:t>de </a:t>
            </a:r>
            <a:r>
              <a:rPr lang="fr-FR" altLang="fr-FR" sz="1600" dirty="0">
                <a:solidFill>
                  <a:schemeClr val="accent4"/>
                </a:solidFill>
                <a:latin typeface="Arial" charset="0"/>
              </a:rPr>
              <a:t>sources</a:t>
            </a:r>
          </a:p>
        </p:txBody>
      </p:sp>
      <p:grpSp>
        <p:nvGrpSpPr>
          <p:cNvPr id="67" name="Group 36"/>
          <p:cNvGrpSpPr>
            <a:grpSpLocks/>
          </p:cNvGrpSpPr>
          <p:nvPr/>
        </p:nvGrpSpPr>
        <p:grpSpPr bwMode="auto">
          <a:xfrm>
            <a:off x="4818352" y="5889158"/>
            <a:ext cx="1009650" cy="504825"/>
            <a:chOff x="3424" y="2115"/>
            <a:chExt cx="636" cy="318"/>
          </a:xfrm>
        </p:grpSpPr>
        <p:grpSp>
          <p:nvGrpSpPr>
            <p:cNvPr id="68" name="Group 37"/>
            <p:cNvGrpSpPr>
              <a:grpSpLocks/>
            </p:cNvGrpSpPr>
            <p:nvPr/>
          </p:nvGrpSpPr>
          <p:grpSpPr bwMode="auto">
            <a:xfrm>
              <a:off x="3424" y="2115"/>
              <a:ext cx="182" cy="318"/>
              <a:chOff x="1565" y="2160"/>
              <a:chExt cx="182" cy="318"/>
            </a:xfrm>
          </p:grpSpPr>
          <p:sp>
            <p:nvSpPr>
              <p:cNvPr id="75" name="Rectangle 38"/>
              <p:cNvSpPr>
                <a:spLocks noChangeArrowheads="1"/>
              </p:cNvSpPr>
              <p:nvPr/>
            </p:nvSpPr>
            <p:spPr bwMode="auto">
              <a:xfrm>
                <a:off x="1565" y="2296"/>
                <a:ext cx="181" cy="182"/>
              </a:xfrm>
              <a:prstGeom prst="rect">
                <a:avLst/>
              </a:prstGeom>
              <a:solidFill>
                <a:srgbClr val="FFCC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  <p:sp>
            <p:nvSpPr>
              <p:cNvPr id="76" name="AutoShape 39"/>
              <p:cNvSpPr>
                <a:spLocks noChangeArrowheads="1"/>
              </p:cNvSpPr>
              <p:nvPr/>
            </p:nvSpPr>
            <p:spPr bwMode="auto">
              <a:xfrm>
                <a:off x="1565" y="2160"/>
                <a:ext cx="182" cy="136"/>
              </a:xfrm>
              <a:prstGeom prst="triangle">
                <a:avLst>
                  <a:gd name="adj" fmla="val 50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</p:grpSp>
        <p:grpSp>
          <p:nvGrpSpPr>
            <p:cNvPr id="69" name="Group 40"/>
            <p:cNvGrpSpPr>
              <a:grpSpLocks/>
            </p:cNvGrpSpPr>
            <p:nvPr/>
          </p:nvGrpSpPr>
          <p:grpSpPr bwMode="auto">
            <a:xfrm>
              <a:off x="3651" y="2115"/>
              <a:ext cx="182" cy="318"/>
              <a:chOff x="1565" y="2160"/>
              <a:chExt cx="182" cy="318"/>
            </a:xfrm>
          </p:grpSpPr>
          <p:sp>
            <p:nvSpPr>
              <p:cNvPr id="73" name="Rectangle 41"/>
              <p:cNvSpPr>
                <a:spLocks noChangeArrowheads="1"/>
              </p:cNvSpPr>
              <p:nvPr/>
            </p:nvSpPr>
            <p:spPr bwMode="auto">
              <a:xfrm>
                <a:off x="1565" y="2296"/>
                <a:ext cx="181" cy="182"/>
              </a:xfrm>
              <a:prstGeom prst="rect">
                <a:avLst/>
              </a:prstGeom>
              <a:solidFill>
                <a:srgbClr val="FFCC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  <p:sp>
            <p:nvSpPr>
              <p:cNvPr id="74" name="AutoShape 42"/>
              <p:cNvSpPr>
                <a:spLocks noChangeArrowheads="1"/>
              </p:cNvSpPr>
              <p:nvPr/>
            </p:nvSpPr>
            <p:spPr bwMode="auto">
              <a:xfrm>
                <a:off x="1565" y="2160"/>
                <a:ext cx="182" cy="136"/>
              </a:xfrm>
              <a:prstGeom prst="triangle">
                <a:avLst>
                  <a:gd name="adj" fmla="val 50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</p:grpSp>
        <p:grpSp>
          <p:nvGrpSpPr>
            <p:cNvPr id="70" name="Group 43"/>
            <p:cNvGrpSpPr>
              <a:grpSpLocks/>
            </p:cNvGrpSpPr>
            <p:nvPr/>
          </p:nvGrpSpPr>
          <p:grpSpPr bwMode="auto">
            <a:xfrm>
              <a:off x="3878" y="2115"/>
              <a:ext cx="182" cy="318"/>
              <a:chOff x="1565" y="2160"/>
              <a:chExt cx="182" cy="318"/>
            </a:xfrm>
          </p:grpSpPr>
          <p:sp>
            <p:nvSpPr>
              <p:cNvPr id="71" name="Rectangle 44"/>
              <p:cNvSpPr>
                <a:spLocks noChangeArrowheads="1"/>
              </p:cNvSpPr>
              <p:nvPr/>
            </p:nvSpPr>
            <p:spPr bwMode="auto">
              <a:xfrm>
                <a:off x="1565" y="2296"/>
                <a:ext cx="181" cy="182"/>
              </a:xfrm>
              <a:prstGeom prst="rect">
                <a:avLst/>
              </a:prstGeom>
              <a:solidFill>
                <a:srgbClr val="FFCC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  <p:sp>
            <p:nvSpPr>
              <p:cNvPr id="72" name="AutoShape 45"/>
              <p:cNvSpPr>
                <a:spLocks noChangeArrowheads="1"/>
              </p:cNvSpPr>
              <p:nvPr/>
            </p:nvSpPr>
            <p:spPr bwMode="auto">
              <a:xfrm>
                <a:off x="1565" y="2160"/>
                <a:ext cx="182" cy="136"/>
              </a:xfrm>
              <a:prstGeom prst="triangle">
                <a:avLst>
                  <a:gd name="adj" fmla="val 50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</p:grpSp>
      </p:grpSp>
      <p:sp>
        <p:nvSpPr>
          <p:cNvPr id="77" name="Line 49"/>
          <p:cNvSpPr>
            <a:spLocks noChangeShapeType="1"/>
          </p:cNvSpPr>
          <p:nvPr/>
        </p:nvSpPr>
        <p:spPr bwMode="auto">
          <a:xfrm flipH="1">
            <a:off x="8563269" y="3683893"/>
            <a:ext cx="0" cy="2147764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LU"/>
          </a:p>
        </p:txBody>
      </p:sp>
      <p:sp>
        <p:nvSpPr>
          <p:cNvPr id="78" name="Line 50"/>
          <p:cNvSpPr>
            <a:spLocks noChangeShapeType="1"/>
          </p:cNvSpPr>
          <p:nvPr/>
        </p:nvSpPr>
        <p:spPr bwMode="auto">
          <a:xfrm flipH="1">
            <a:off x="5364086" y="4101259"/>
            <a:ext cx="11774" cy="1722137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LU"/>
          </a:p>
        </p:txBody>
      </p:sp>
      <p:sp>
        <p:nvSpPr>
          <p:cNvPr id="79" name="Text Box 59"/>
          <p:cNvSpPr txBox="1">
            <a:spLocks noChangeArrowheads="1"/>
          </p:cNvSpPr>
          <p:nvPr/>
        </p:nvSpPr>
        <p:spPr bwMode="auto">
          <a:xfrm>
            <a:off x="4976374" y="2424828"/>
            <a:ext cx="2298700" cy="346075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fr-FR" altLang="fr-FR" sz="1600" dirty="0">
                <a:solidFill>
                  <a:schemeClr val="accent4"/>
                </a:solidFill>
                <a:latin typeface="Arial" charset="0"/>
              </a:rPr>
              <a:t>350 réservoirs enterrés</a:t>
            </a:r>
          </a:p>
        </p:txBody>
      </p:sp>
      <p:sp>
        <p:nvSpPr>
          <p:cNvPr id="80" name="Text Box 59"/>
          <p:cNvSpPr txBox="1">
            <a:spLocks noChangeArrowheads="1"/>
          </p:cNvSpPr>
          <p:nvPr/>
        </p:nvSpPr>
        <p:spPr bwMode="auto">
          <a:xfrm>
            <a:off x="2131349" y="4954153"/>
            <a:ext cx="2267894" cy="338554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FR" altLang="fr-FR" sz="1600" dirty="0" smtClean="0">
                <a:solidFill>
                  <a:schemeClr val="accent4"/>
                </a:solidFill>
                <a:latin typeface="Arial" charset="0"/>
              </a:rPr>
              <a:t>Lac de barrage</a:t>
            </a:r>
            <a:endParaRPr lang="fr-FR" altLang="fr-FR" sz="1600" dirty="0">
              <a:solidFill>
                <a:schemeClr val="accent4"/>
              </a:solidFill>
              <a:latin typeface="Arial" charset="0"/>
            </a:endParaRPr>
          </a:p>
        </p:txBody>
      </p:sp>
      <p:pic>
        <p:nvPicPr>
          <p:cNvPr id="81" name="Bild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954" y="5360559"/>
            <a:ext cx="2284200" cy="1273097"/>
          </a:xfrm>
          <a:prstGeom prst="rect">
            <a:avLst/>
          </a:prstGeom>
        </p:spPr>
      </p:pic>
      <p:grpSp>
        <p:nvGrpSpPr>
          <p:cNvPr id="82" name="Group 36"/>
          <p:cNvGrpSpPr>
            <a:grpSpLocks/>
          </p:cNvGrpSpPr>
          <p:nvPr/>
        </p:nvGrpSpPr>
        <p:grpSpPr bwMode="auto">
          <a:xfrm>
            <a:off x="5913535" y="5889158"/>
            <a:ext cx="1009650" cy="504825"/>
            <a:chOff x="3424" y="2115"/>
            <a:chExt cx="636" cy="318"/>
          </a:xfrm>
        </p:grpSpPr>
        <p:grpSp>
          <p:nvGrpSpPr>
            <p:cNvPr id="83" name="Group 37"/>
            <p:cNvGrpSpPr>
              <a:grpSpLocks/>
            </p:cNvGrpSpPr>
            <p:nvPr/>
          </p:nvGrpSpPr>
          <p:grpSpPr bwMode="auto">
            <a:xfrm>
              <a:off x="3424" y="2115"/>
              <a:ext cx="182" cy="318"/>
              <a:chOff x="1565" y="2160"/>
              <a:chExt cx="182" cy="318"/>
            </a:xfrm>
          </p:grpSpPr>
          <p:sp>
            <p:nvSpPr>
              <p:cNvPr id="90" name="Rectangle 38"/>
              <p:cNvSpPr>
                <a:spLocks noChangeArrowheads="1"/>
              </p:cNvSpPr>
              <p:nvPr/>
            </p:nvSpPr>
            <p:spPr bwMode="auto">
              <a:xfrm>
                <a:off x="1565" y="2296"/>
                <a:ext cx="181" cy="182"/>
              </a:xfrm>
              <a:prstGeom prst="rect">
                <a:avLst/>
              </a:prstGeom>
              <a:solidFill>
                <a:srgbClr val="FFCC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  <p:sp>
            <p:nvSpPr>
              <p:cNvPr id="91" name="AutoShape 39"/>
              <p:cNvSpPr>
                <a:spLocks noChangeArrowheads="1"/>
              </p:cNvSpPr>
              <p:nvPr/>
            </p:nvSpPr>
            <p:spPr bwMode="auto">
              <a:xfrm>
                <a:off x="1565" y="2160"/>
                <a:ext cx="182" cy="136"/>
              </a:xfrm>
              <a:prstGeom prst="triangle">
                <a:avLst>
                  <a:gd name="adj" fmla="val 50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</p:grpSp>
        <p:grpSp>
          <p:nvGrpSpPr>
            <p:cNvPr id="84" name="Group 40"/>
            <p:cNvGrpSpPr>
              <a:grpSpLocks/>
            </p:cNvGrpSpPr>
            <p:nvPr/>
          </p:nvGrpSpPr>
          <p:grpSpPr bwMode="auto">
            <a:xfrm>
              <a:off x="3651" y="2115"/>
              <a:ext cx="182" cy="318"/>
              <a:chOff x="1565" y="2160"/>
              <a:chExt cx="182" cy="318"/>
            </a:xfrm>
          </p:grpSpPr>
          <p:sp>
            <p:nvSpPr>
              <p:cNvPr id="88" name="Rectangle 41"/>
              <p:cNvSpPr>
                <a:spLocks noChangeArrowheads="1"/>
              </p:cNvSpPr>
              <p:nvPr/>
            </p:nvSpPr>
            <p:spPr bwMode="auto">
              <a:xfrm>
                <a:off x="1565" y="2296"/>
                <a:ext cx="181" cy="182"/>
              </a:xfrm>
              <a:prstGeom prst="rect">
                <a:avLst/>
              </a:prstGeom>
              <a:solidFill>
                <a:srgbClr val="FFCC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  <p:sp>
            <p:nvSpPr>
              <p:cNvPr id="89" name="AutoShape 42"/>
              <p:cNvSpPr>
                <a:spLocks noChangeArrowheads="1"/>
              </p:cNvSpPr>
              <p:nvPr/>
            </p:nvSpPr>
            <p:spPr bwMode="auto">
              <a:xfrm>
                <a:off x="1565" y="2160"/>
                <a:ext cx="182" cy="136"/>
              </a:xfrm>
              <a:prstGeom prst="triangle">
                <a:avLst>
                  <a:gd name="adj" fmla="val 50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</p:grpSp>
        <p:grpSp>
          <p:nvGrpSpPr>
            <p:cNvPr id="85" name="Group 43"/>
            <p:cNvGrpSpPr>
              <a:grpSpLocks/>
            </p:cNvGrpSpPr>
            <p:nvPr/>
          </p:nvGrpSpPr>
          <p:grpSpPr bwMode="auto">
            <a:xfrm>
              <a:off x="3878" y="2115"/>
              <a:ext cx="182" cy="318"/>
              <a:chOff x="1565" y="2160"/>
              <a:chExt cx="182" cy="318"/>
            </a:xfrm>
          </p:grpSpPr>
          <p:sp>
            <p:nvSpPr>
              <p:cNvPr id="86" name="Rectangle 44"/>
              <p:cNvSpPr>
                <a:spLocks noChangeArrowheads="1"/>
              </p:cNvSpPr>
              <p:nvPr/>
            </p:nvSpPr>
            <p:spPr bwMode="auto">
              <a:xfrm>
                <a:off x="1565" y="2296"/>
                <a:ext cx="181" cy="182"/>
              </a:xfrm>
              <a:prstGeom prst="rect">
                <a:avLst/>
              </a:prstGeom>
              <a:solidFill>
                <a:srgbClr val="FFCC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  <p:sp>
            <p:nvSpPr>
              <p:cNvPr id="87" name="AutoShape 45"/>
              <p:cNvSpPr>
                <a:spLocks noChangeArrowheads="1"/>
              </p:cNvSpPr>
              <p:nvPr/>
            </p:nvSpPr>
            <p:spPr bwMode="auto">
              <a:xfrm>
                <a:off x="1565" y="2160"/>
                <a:ext cx="182" cy="136"/>
              </a:xfrm>
              <a:prstGeom prst="triangle">
                <a:avLst>
                  <a:gd name="adj" fmla="val 50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</p:grpSp>
      </p:grpSp>
      <p:pic>
        <p:nvPicPr>
          <p:cNvPr id="92" name="Bild 58" descr="IMG_1052 bis.JPG"/>
          <p:cNvPicPr>
            <a:picLocks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418823" y="3196507"/>
            <a:ext cx="1979712" cy="1175472"/>
          </a:xfrm>
          <a:prstGeom prst="rect">
            <a:avLst/>
          </a:prstGeom>
        </p:spPr>
      </p:pic>
      <p:grpSp>
        <p:nvGrpSpPr>
          <p:cNvPr id="93" name="Group 36"/>
          <p:cNvGrpSpPr>
            <a:grpSpLocks/>
          </p:cNvGrpSpPr>
          <p:nvPr/>
        </p:nvGrpSpPr>
        <p:grpSpPr bwMode="auto">
          <a:xfrm>
            <a:off x="6988753" y="5892617"/>
            <a:ext cx="1009650" cy="504825"/>
            <a:chOff x="3424" y="2115"/>
            <a:chExt cx="636" cy="318"/>
          </a:xfrm>
        </p:grpSpPr>
        <p:grpSp>
          <p:nvGrpSpPr>
            <p:cNvPr id="94" name="Group 37"/>
            <p:cNvGrpSpPr>
              <a:grpSpLocks/>
            </p:cNvGrpSpPr>
            <p:nvPr/>
          </p:nvGrpSpPr>
          <p:grpSpPr bwMode="auto">
            <a:xfrm>
              <a:off x="3424" y="2115"/>
              <a:ext cx="182" cy="318"/>
              <a:chOff x="1565" y="2160"/>
              <a:chExt cx="182" cy="318"/>
            </a:xfrm>
          </p:grpSpPr>
          <p:sp>
            <p:nvSpPr>
              <p:cNvPr id="101" name="Rectangle 38"/>
              <p:cNvSpPr>
                <a:spLocks noChangeArrowheads="1"/>
              </p:cNvSpPr>
              <p:nvPr/>
            </p:nvSpPr>
            <p:spPr bwMode="auto">
              <a:xfrm>
                <a:off x="1565" y="2296"/>
                <a:ext cx="181" cy="182"/>
              </a:xfrm>
              <a:prstGeom prst="rect">
                <a:avLst/>
              </a:prstGeom>
              <a:solidFill>
                <a:srgbClr val="FFCC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  <p:sp>
            <p:nvSpPr>
              <p:cNvPr id="102" name="AutoShape 39"/>
              <p:cNvSpPr>
                <a:spLocks noChangeArrowheads="1"/>
              </p:cNvSpPr>
              <p:nvPr/>
            </p:nvSpPr>
            <p:spPr bwMode="auto">
              <a:xfrm>
                <a:off x="1565" y="2160"/>
                <a:ext cx="182" cy="136"/>
              </a:xfrm>
              <a:prstGeom prst="triangle">
                <a:avLst>
                  <a:gd name="adj" fmla="val 50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</p:grpSp>
        <p:grpSp>
          <p:nvGrpSpPr>
            <p:cNvPr id="95" name="Group 40"/>
            <p:cNvGrpSpPr>
              <a:grpSpLocks/>
            </p:cNvGrpSpPr>
            <p:nvPr/>
          </p:nvGrpSpPr>
          <p:grpSpPr bwMode="auto">
            <a:xfrm>
              <a:off x="3651" y="2115"/>
              <a:ext cx="182" cy="318"/>
              <a:chOff x="1565" y="2160"/>
              <a:chExt cx="182" cy="318"/>
            </a:xfrm>
          </p:grpSpPr>
          <p:sp>
            <p:nvSpPr>
              <p:cNvPr id="99" name="Rectangle 41"/>
              <p:cNvSpPr>
                <a:spLocks noChangeArrowheads="1"/>
              </p:cNvSpPr>
              <p:nvPr/>
            </p:nvSpPr>
            <p:spPr bwMode="auto">
              <a:xfrm>
                <a:off x="1565" y="2296"/>
                <a:ext cx="181" cy="182"/>
              </a:xfrm>
              <a:prstGeom prst="rect">
                <a:avLst/>
              </a:prstGeom>
              <a:solidFill>
                <a:srgbClr val="FFCC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  <p:sp>
            <p:nvSpPr>
              <p:cNvPr id="100" name="AutoShape 42"/>
              <p:cNvSpPr>
                <a:spLocks noChangeArrowheads="1"/>
              </p:cNvSpPr>
              <p:nvPr/>
            </p:nvSpPr>
            <p:spPr bwMode="auto">
              <a:xfrm>
                <a:off x="1565" y="2160"/>
                <a:ext cx="182" cy="136"/>
              </a:xfrm>
              <a:prstGeom prst="triangle">
                <a:avLst>
                  <a:gd name="adj" fmla="val 50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</p:grpSp>
        <p:grpSp>
          <p:nvGrpSpPr>
            <p:cNvPr id="96" name="Group 43"/>
            <p:cNvGrpSpPr>
              <a:grpSpLocks/>
            </p:cNvGrpSpPr>
            <p:nvPr/>
          </p:nvGrpSpPr>
          <p:grpSpPr bwMode="auto">
            <a:xfrm>
              <a:off x="3878" y="2115"/>
              <a:ext cx="182" cy="318"/>
              <a:chOff x="1565" y="2160"/>
              <a:chExt cx="182" cy="318"/>
            </a:xfrm>
          </p:grpSpPr>
          <p:sp>
            <p:nvSpPr>
              <p:cNvPr id="97" name="Rectangle 44"/>
              <p:cNvSpPr>
                <a:spLocks noChangeArrowheads="1"/>
              </p:cNvSpPr>
              <p:nvPr/>
            </p:nvSpPr>
            <p:spPr bwMode="auto">
              <a:xfrm>
                <a:off x="1565" y="2296"/>
                <a:ext cx="181" cy="182"/>
              </a:xfrm>
              <a:prstGeom prst="rect">
                <a:avLst/>
              </a:prstGeom>
              <a:solidFill>
                <a:srgbClr val="FFCC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  <p:sp>
            <p:nvSpPr>
              <p:cNvPr id="98" name="AutoShape 45"/>
              <p:cNvSpPr>
                <a:spLocks noChangeArrowheads="1"/>
              </p:cNvSpPr>
              <p:nvPr/>
            </p:nvSpPr>
            <p:spPr bwMode="auto">
              <a:xfrm>
                <a:off x="1565" y="2160"/>
                <a:ext cx="182" cy="136"/>
              </a:xfrm>
              <a:prstGeom prst="triangle">
                <a:avLst>
                  <a:gd name="adj" fmla="val 50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</p:grpSp>
      </p:grpSp>
      <p:grpSp>
        <p:nvGrpSpPr>
          <p:cNvPr id="103" name="Group 36"/>
          <p:cNvGrpSpPr>
            <a:grpSpLocks/>
          </p:cNvGrpSpPr>
          <p:nvPr/>
        </p:nvGrpSpPr>
        <p:grpSpPr bwMode="auto">
          <a:xfrm>
            <a:off x="8052708" y="5905941"/>
            <a:ext cx="1009650" cy="504825"/>
            <a:chOff x="3424" y="2115"/>
            <a:chExt cx="636" cy="318"/>
          </a:xfrm>
        </p:grpSpPr>
        <p:grpSp>
          <p:nvGrpSpPr>
            <p:cNvPr id="104" name="Group 37"/>
            <p:cNvGrpSpPr>
              <a:grpSpLocks/>
            </p:cNvGrpSpPr>
            <p:nvPr/>
          </p:nvGrpSpPr>
          <p:grpSpPr bwMode="auto">
            <a:xfrm>
              <a:off x="3424" y="2115"/>
              <a:ext cx="182" cy="318"/>
              <a:chOff x="1565" y="2160"/>
              <a:chExt cx="182" cy="318"/>
            </a:xfrm>
          </p:grpSpPr>
          <p:sp>
            <p:nvSpPr>
              <p:cNvPr id="111" name="Rectangle 38"/>
              <p:cNvSpPr>
                <a:spLocks noChangeArrowheads="1"/>
              </p:cNvSpPr>
              <p:nvPr/>
            </p:nvSpPr>
            <p:spPr bwMode="auto">
              <a:xfrm>
                <a:off x="1565" y="2296"/>
                <a:ext cx="181" cy="182"/>
              </a:xfrm>
              <a:prstGeom prst="rect">
                <a:avLst/>
              </a:prstGeom>
              <a:solidFill>
                <a:srgbClr val="FFCC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  <p:sp>
            <p:nvSpPr>
              <p:cNvPr id="112" name="AutoShape 39"/>
              <p:cNvSpPr>
                <a:spLocks noChangeArrowheads="1"/>
              </p:cNvSpPr>
              <p:nvPr/>
            </p:nvSpPr>
            <p:spPr bwMode="auto">
              <a:xfrm>
                <a:off x="1565" y="2160"/>
                <a:ext cx="182" cy="136"/>
              </a:xfrm>
              <a:prstGeom prst="triangle">
                <a:avLst>
                  <a:gd name="adj" fmla="val 50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</p:grpSp>
        <p:grpSp>
          <p:nvGrpSpPr>
            <p:cNvPr id="105" name="Group 40"/>
            <p:cNvGrpSpPr>
              <a:grpSpLocks/>
            </p:cNvGrpSpPr>
            <p:nvPr/>
          </p:nvGrpSpPr>
          <p:grpSpPr bwMode="auto">
            <a:xfrm>
              <a:off x="3651" y="2115"/>
              <a:ext cx="182" cy="318"/>
              <a:chOff x="1565" y="2160"/>
              <a:chExt cx="182" cy="318"/>
            </a:xfrm>
          </p:grpSpPr>
          <p:sp>
            <p:nvSpPr>
              <p:cNvPr id="109" name="Rectangle 41"/>
              <p:cNvSpPr>
                <a:spLocks noChangeArrowheads="1"/>
              </p:cNvSpPr>
              <p:nvPr/>
            </p:nvSpPr>
            <p:spPr bwMode="auto">
              <a:xfrm>
                <a:off x="1565" y="2296"/>
                <a:ext cx="181" cy="182"/>
              </a:xfrm>
              <a:prstGeom prst="rect">
                <a:avLst/>
              </a:prstGeom>
              <a:solidFill>
                <a:srgbClr val="FFCC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  <p:sp>
            <p:nvSpPr>
              <p:cNvPr id="110" name="AutoShape 42"/>
              <p:cNvSpPr>
                <a:spLocks noChangeArrowheads="1"/>
              </p:cNvSpPr>
              <p:nvPr/>
            </p:nvSpPr>
            <p:spPr bwMode="auto">
              <a:xfrm>
                <a:off x="1565" y="2160"/>
                <a:ext cx="182" cy="136"/>
              </a:xfrm>
              <a:prstGeom prst="triangle">
                <a:avLst>
                  <a:gd name="adj" fmla="val 50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</p:grpSp>
        <p:grpSp>
          <p:nvGrpSpPr>
            <p:cNvPr id="106" name="Group 43"/>
            <p:cNvGrpSpPr>
              <a:grpSpLocks/>
            </p:cNvGrpSpPr>
            <p:nvPr/>
          </p:nvGrpSpPr>
          <p:grpSpPr bwMode="auto">
            <a:xfrm>
              <a:off x="3878" y="2115"/>
              <a:ext cx="182" cy="318"/>
              <a:chOff x="1565" y="2160"/>
              <a:chExt cx="182" cy="318"/>
            </a:xfrm>
          </p:grpSpPr>
          <p:sp>
            <p:nvSpPr>
              <p:cNvPr id="107" name="Rectangle 44"/>
              <p:cNvSpPr>
                <a:spLocks noChangeArrowheads="1"/>
              </p:cNvSpPr>
              <p:nvPr/>
            </p:nvSpPr>
            <p:spPr bwMode="auto">
              <a:xfrm>
                <a:off x="1565" y="2296"/>
                <a:ext cx="181" cy="182"/>
              </a:xfrm>
              <a:prstGeom prst="rect">
                <a:avLst/>
              </a:prstGeom>
              <a:solidFill>
                <a:srgbClr val="FFCC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  <p:sp>
            <p:nvSpPr>
              <p:cNvPr id="108" name="AutoShape 45"/>
              <p:cNvSpPr>
                <a:spLocks noChangeArrowheads="1"/>
              </p:cNvSpPr>
              <p:nvPr/>
            </p:nvSpPr>
            <p:spPr bwMode="auto">
              <a:xfrm>
                <a:off x="1565" y="2160"/>
                <a:ext cx="182" cy="136"/>
              </a:xfrm>
              <a:prstGeom prst="triangle">
                <a:avLst>
                  <a:gd name="adj" fmla="val 50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LU"/>
              </a:p>
            </p:txBody>
          </p:sp>
        </p:grpSp>
      </p:grpSp>
      <p:sp>
        <p:nvSpPr>
          <p:cNvPr id="113" name="Feil no riets 6"/>
          <p:cNvSpPr/>
          <p:nvPr/>
        </p:nvSpPr>
        <p:spPr>
          <a:xfrm>
            <a:off x="1836907" y="3311008"/>
            <a:ext cx="532942" cy="188168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4" name="Feil no riets 79"/>
          <p:cNvSpPr/>
          <p:nvPr/>
        </p:nvSpPr>
        <p:spPr>
          <a:xfrm rot="20232181">
            <a:off x="4407036" y="3405092"/>
            <a:ext cx="532942" cy="188168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5" name="Feil no riets 80"/>
          <p:cNvSpPr/>
          <p:nvPr/>
        </p:nvSpPr>
        <p:spPr>
          <a:xfrm rot="20148452">
            <a:off x="1789959" y="4463960"/>
            <a:ext cx="532942" cy="188168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6" name="Feil no riets 81"/>
          <p:cNvSpPr/>
          <p:nvPr/>
        </p:nvSpPr>
        <p:spPr>
          <a:xfrm rot="16200000">
            <a:off x="3150632" y="4562226"/>
            <a:ext cx="532942" cy="188168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7" name="Line 50"/>
          <p:cNvSpPr>
            <a:spLocks noChangeShapeType="1"/>
          </p:cNvSpPr>
          <p:nvPr/>
        </p:nvSpPr>
        <p:spPr bwMode="auto">
          <a:xfrm flipH="1">
            <a:off x="4992832" y="3851785"/>
            <a:ext cx="0" cy="1971611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LU"/>
          </a:p>
        </p:txBody>
      </p:sp>
      <p:sp>
        <p:nvSpPr>
          <p:cNvPr id="118" name="Line 50"/>
          <p:cNvSpPr>
            <a:spLocks noChangeShapeType="1"/>
          </p:cNvSpPr>
          <p:nvPr/>
        </p:nvSpPr>
        <p:spPr bwMode="auto">
          <a:xfrm flipH="1">
            <a:off x="5719435" y="4101259"/>
            <a:ext cx="0" cy="1722137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LU"/>
          </a:p>
        </p:txBody>
      </p:sp>
      <p:sp>
        <p:nvSpPr>
          <p:cNvPr id="119" name="Line 50"/>
          <p:cNvSpPr>
            <a:spLocks noChangeShapeType="1"/>
          </p:cNvSpPr>
          <p:nvPr/>
        </p:nvSpPr>
        <p:spPr bwMode="auto">
          <a:xfrm flipH="1">
            <a:off x="6061093" y="4154830"/>
            <a:ext cx="0" cy="1668566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LU"/>
          </a:p>
        </p:txBody>
      </p:sp>
      <p:sp>
        <p:nvSpPr>
          <p:cNvPr id="120" name="Line 50"/>
          <p:cNvSpPr>
            <a:spLocks noChangeShapeType="1"/>
          </p:cNvSpPr>
          <p:nvPr/>
        </p:nvSpPr>
        <p:spPr bwMode="auto">
          <a:xfrm flipH="1">
            <a:off x="6423025" y="4101259"/>
            <a:ext cx="0" cy="1722137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LU"/>
          </a:p>
        </p:txBody>
      </p:sp>
      <p:sp>
        <p:nvSpPr>
          <p:cNvPr id="121" name="Line 49"/>
          <p:cNvSpPr>
            <a:spLocks noChangeShapeType="1"/>
          </p:cNvSpPr>
          <p:nvPr/>
        </p:nvSpPr>
        <p:spPr bwMode="auto">
          <a:xfrm flipH="1">
            <a:off x="8950800" y="3683893"/>
            <a:ext cx="0" cy="2134194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LU"/>
          </a:p>
        </p:txBody>
      </p:sp>
      <p:sp>
        <p:nvSpPr>
          <p:cNvPr id="122" name="Line 49"/>
          <p:cNvSpPr>
            <a:spLocks noChangeShapeType="1"/>
          </p:cNvSpPr>
          <p:nvPr/>
        </p:nvSpPr>
        <p:spPr bwMode="auto">
          <a:xfrm flipH="1">
            <a:off x="7827418" y="3683893"/>
            <a:ext cx="0" cy="2147763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LU"/>
          </a:p>
        </p:txBody>
      </p:sp>
      <p:sp>
        <p:nvSpPr>
          <p:cNvPr id="123" name="Line 49"/>
          <p:cNvSpPr>
            <a:spLocks noChangeShapeType="1"/>
          </p:cNvSpPr>
          <p:nvPr/>
        </p:nvSpPr>
        <p:spPr bwMode="auto">
          <a:xfrm flipH="1">
            <a:off x="7518857" y="3683893"/>
            <a:ext cx="0" cy="2133902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LU"/>
          </a:p>
        </p:txBody>
      </p:sp>
      <p:sp>
        <p:nvSpPr>
          <p:cNvPr id="124" name="Line 49"/>
          <p:cNvSpPr>
            <a:spLocks noChangeShapeType="1"/>
          </p:cNvSpPr>
          <p:nvPr/>
        </p:nvSpPr>
        <p:spPr bwMode="auto">
          <a:xfrm flipH="1">
            <a:off x="8187399" y="3683893"/>
            <a:ext cx="0" cy="2145276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LU"/>
          </a:p>
        </p:txBody>
      </p:sp>
      <p:sp>
        <p:nvSpPr>
          <p:cNvPr id="125" name="Line 49"/>
          <p:cNvSpPr>
            <a:spLocks noChangeShapeType="1"/>
          </p:cNvSpPr>
          <p:nvPr/>
        </p:nvSpPr>
        <p:spPr bwMode="auto">
          <a:xfrm flipH="1">
            <a:off x="7150932" y="4005066"/>
            <a:ext cx="0" cy="1822184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LU"/>
          </a:p>
        </p:txBody>
      </p:sp>
      <p:sp>
        <p:nvSpPr>
          <p:cNvPr id="126" name="Line 49"/>
          <p:cNvSpPr>
            <a:spLocks noChangeShapeType="1"/>
          </p:cNvSpPr>
          <p:nvPr/>
        </p:nvSpPr>
        <p:spPr bwMode="auto">
          <a:xfrm flipH="1">
            <a:off x="6790950" y="4005065"/>
            <a:ext cx="0" cy="1818332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LU"/>
          </a:p>
        </p:txBody>
      </p:sp>
      <p:sp>
        <p:nvSpPr>
          <p:cNvPr id="127" name="Text Box 57"/>
          <p:cNvSpPr txBox="1">
            <a:spLocks noChangeArrowheads="1"/>
          </p:cNvSpPr>
          <p:nvPr/>
        </p:nvSpPr>
        <p:spPr bwMode="auto">
          <a:xfrm>
            <a:off x="5292081" y="4674613"/>
            <a:ext cx="3297538" cy="338554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4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FR" altLang="fr-FR" sz="1600">
                <a:solidFill>
                  <a:schemeClr val="accent4"/>
                </a:solidFill>
                <a:latin typeface="Arial" charset="0"/>
              </a:rPr>
              <a:t>4.600 km de conduites</a:t>
            </a:r>
          </a:p>
        </p:txBody>
      </p:sp>
      <p:grpSp>
        <p:nvGrpSpPr>
          <p:cNvPr id="128" name="Grupp 99"/>
          <p:cNvGrpSpPr/>
          <p:nvPr/>
        </p:nvGrpSpPr>
        <p:grpSpPr>
          <a:xfrm>
            <a:off x="4433989" y="1885191"/>
            <a:ext cx="2860926" cy="1294395"/>
            <a:chOff x="4433989" y="1885191"/>
            <a:chExt cx="2860926" cy="1294395"/>
          </a:xfrm>
        </p:grpSpPr>
        <p:sp>
          <p:nvSpPr>
            <p:cNvPr id="129" name="Feil no riets 95"/>
            <p:cNvSpPr/>
            <p:nvPr/>
          </p:nvSpPr>
          <p:spPr>
            <a:xfrm>
              <a:off x="5006005" y="1885191"/>
              <a:ext cx="2288910" cy="171231"/>
            </a:xfrm>
            <a:prstGeom prst="rightArrow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30" name="Riichte Connecteur 98"/>
            <p:cNvCxnSpPr/>
            <p:nvPr/>
          </p:nvCxnSpPr>
          <p:spPr>
            <a:xfrm flipV="1">
              <a:off x="4433989" y="1919333"/>
              <a:ext cx="558843" cy="1260253"/>
            </a:xfrm>
            <a:prstGeom prst="line">
              <a:avLst/>
            </a:prstGeom>
            <a:ln w="920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1" name="Picture 2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374" y="2804411"/>
            <a:ext cx="2199364" cy="132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3" name="Group 31"/>
          <p:cNvGrpSpPr>
            <a:grpSpLocks/>
          </p:cNvGrpSpPr>
          <p:nvPr/>
        </p:nvGrpSpPr>
        <p:grpSpPr bwMode="auto">
          <a:xfrm>
            <a:off x="7406202" y="1958247"/>
            <a:ext cx="1618992" cy="2227172"/>
            <a:chOff x="3252" y="2040"/>
            <a:chExt cx="936" cy="1320"/>
          </a:xfrm>
        </p:grpSpPr>
        <p:pic>
          <p:nvPicPr>
            <p:cNvPr id="64" name="Picture 32" descr="general"/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671"/>
            <a:stretch/>
          </p:blipFill>
          <p:spPr bwMode="auto">
            <a:xfrm>
              <a:off x="3252" y="2040"/>
              <a:ext cx="917" cy="1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5" name="Rectangle 33"/>
            <p:cNvSpPr>
              <a:spLocks noChangeArrowheads="1"/>
            </p:cNvSpPr>
            <p:nvPr/>
          </p:nvSpPr>
          <p:spPr bwMode="auto">
            <a:xfrm>
              <a:off x="3276" y="2064"/>
              <a:ext cx="912" cy="1272"/>
            </a:xfrm>
            <a:prstGeom prst="rect">
              <a:avLst/>
            </a:prstGeom>
            <a:noFill/>
            <a:ln w="1143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LU"/>
            </a:p>
          </p:txBody>
        </p:sp>
      </p:grpSp>
      <p:sp>
        <p:nvSpPr>
          <p:cNvPr id="66" name="Text Box 34"/>
          <p:cNvSpPr txBox="1">
            <a:spLocks noChangeArrowheads="1"/>
          </p:cNvSpPr>
          <p:nvPr/>
        </p:nvSpPr>
        <p:spPr bwMode="auto">
          <a:xfrm>
            <a:off x="7275074" y="1619693"/>
            <a:ext cx="1859888" cy="338554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fr-FR" altLang="fr-FR" sz="1600" dirty="0">
                <a:solidFill>
                  <a:schemeClr val="accent4"/>
                </a:solidFill>
                <a:latin typeface="Arial" charset="0"/>
              </a:rPr>
              <a:t>50 </a:t>
            </a:r>
            <a:r>
              <a:rPr lang="fr-FR" altLang="fr-FR" sz="1600" dirty="0" smtClean="0">
                <a:solidFill>
                  <a:schemeClr val="accent4"/>
                </a:solidFill>
                <a:latin typeface="Arial" charset="0"/>
              </a:rPr>
              <a:t>châteaux d’eau</a:t>
            </a:r>
            <a:endParaRPr lang="fr-FR" altLang="fr-FR" sz="1600" dirty="0">
              <a:solidFill>
                <a:schemeClr val="accent4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37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800" dirty="0"/>
              <a:t>L'eau du </a:t>
            </a:r>
            <a:r>
              <a:rPr lang="fr-FR" sz="1800" dirty="0" smtClean="0"/>
              <a:t>robinet : </a:t>
            </a:r>
            <a:r>
              <a:rPr lang="fr-FR" sz="1800" dirty="0"/>
              <a:t>un aliment naturel, durable et de </a:t>
            </a:r>
            <a:r>
              <a:rPr lang="fr-FR" sz="1800" dirty="0" smtClean="0"/>
              <a:t>qualité </a:t>
            </a:r>
            <a:endParaRPr lang="fr-LU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fr-CH" dirty="0"/>
          </a:p>
          <a:p>
            <a:pPr>
              <a:defRPr/>
            </a:pPr>
            <a:fld id="{8D9675EF-14CD-4ED8-B4FA-515528AC52E1}" type="slidenum">
              <a:rPr lang="fr-CH" smtClean="0"/>
              <a:pPr>
                <a:defRPr/>
              </a:pPr>
              <a:t>17</a:t>
            </a:fld>
            <a:endParaRPr lang="fr-CH" dirty="0"/>
          </a:p>
        </p:txBody>
      </p:sp>
      <p:sp>
        <p:nvSpPr>
          <p:cNvPr id="12" name="TextBox 11"/>
          <p:cNvSpPr txBox="1"/>
          <p:nvPr/>
        </p:nvSpPr>
        <p:spPr>
          <a:xfrm>
            <a:off x="316813" y="1916832"/>
            <a:ext cx="88132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Les infrastructures d’eau : un patrimoine majeur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Les résultats de l’enquête dur la consommation de l’eau du robinet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>
                <a:solidFill>
                  <a:schemeClr val="bg2"/>
                </a:solidFill>
                <a:latin typeface="+mj-lt"/>
              </a:rPr>
              <a:t>La qualité de l’eau au Luxembourg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3528" y="1340768"/>
            <a:ext cx="17209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u="sng" dirty="0" smtClean="0">
                <a:solidFill>
                  <a:schemeClr val="bg2"/>
                </a:solidFill>
                <a:latin typeface="+mj-lt"/>
              </a:rPr>
              <a:t>Programme </a:t>
            </a:r>
            <a:endParaRPr lang="fr-FR" sz="2400" b="1" u="sng" dirty="0">
              <a:solidFill>
                <a:schemeClr val="bg2"/>
              </a:solidFill>
              <a:latin typeface="+mj-lt"/>
            </a:endParaRPr>
          </a:p>
          <a:p>
            <a:pPr algn="just"/>
            <a:r>
              <a:rPr lang="en-US" sz="2400" b="1" dirty="0" smtClean="0">
                <a:solidFill>
                  <a:schemeClr val="bg2"/>
                </a:solidFill>
                <a:latin typeface="+mj-lt"/>
              </a:rPr>
              <a:t> </a:t>
            </a:r>
            <a:endParaRPr lang="en-US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 bwMode="auto">
          <a:xfrm>
            <a:off x="1331640" y="3645024"/>
            <a:ext cx="550810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defRPr sz="2800">
                <a:solidFill>
                  <a:schemeClr val="tx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Calibri" pitchFamily="34" charset="0"/>
              <a:buChar char="‒"/>
              <a:defRPr sz="2400">
                <a:solidFill>
                  <a:schemeClr val="tx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Calibri" pitchFamily="34" charset="0"/>
              <a:buChar char="»"/>
              <a:defRPr sz="2000">
                <a:solidFill>
                  <a:schemeClr val="tx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tx2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endParaRPr lang="fr-FR" b="1" kern="0" dirty="0" smtClean="0">
              <a:solidFill>
                <a:schemeClr val="bg2"/>
              </a:solidFill>
            </a:endParaRPr>
          </a:p>
          <a:p>
            <a:pPr marL="0" indent="0" algn="ctr">
              <a:buClr>
                <a:schemeClr val="bg2"/>
              </a:buClr>
              <a:buNone/>
            </a:pPr>
            <a:r>
              <a:rPr lang="fr-FR" b="1" kern="0" dirty="0" smtClean="0"/>
              <a:t>Jean-Paul Lickes</a:t>
            </a:r>
          </a:p>
          <a:p>
            <a:pPr marL="0" indent="0" algn="ctr">
              <a:buClr>
                <a:schemeClr val="bg2"/>
              </a:buClr>
              <a:buNone/>
            </a:pPr>
            <a:r>
              <a:rPr lang="fr-FR" sz="1800" kern="0" dirty="0" smtClean="0"/>
              <a:t>Directeur de l’Administration de la gestion de l’eau</a:t>
            </a:r>
          </a:p>
          <a:p>
            <a:pPr algn="ctr">
              <a:buClr>
                <a:schemeClr val="bg2"/>
              </a:buClr>
            </a:pPr>
            <a:endParaRPr lang="fr-FR" b="1" kern="0" dirty="0"/>
          </a:p>
        </p:txBody>
      </p:sp>
      <p:pic>
        <p:nvPicPr>
          <p:cNvPr id="11" name="Picture 10" descr="GOUV_SIP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499" y="5399350"/>
            <a:ext cx="2344385" cy="859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184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800" dirty="0" smtClean="0"/>
              <a:t>La qualité de l’eau au Luxembourg</a:t>
            </a:r>
            <a:endParaRPr lang="fr-LU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fr-CH" dirty="0"/>
          </a:p>
          <a:p>
            <a:pPr>
              <a:defRPr/>
            </a:pPr>
            <a:fld id="{8D9675EF-14CD-4ED8-B4FA-515528AC52E1}" type="slidenum">
              <a:rPr lang="fr-CH" smtClean="0"/>
              <a:pPr>
                <a:defRPr/>
              </a:pPr>
              <a:t>18</a:t>
            </a:fld>
            <a:endParaRPr lang="fr-CH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1" y="958435"/>
            <a:ext cx="2800301" cy="18684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27144" y="1749671"/>
            <a:ext cx="4524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1600" b="1" dirty="0">
                <a:solidFill>
                  <a:schemeClr val="bg2"/>
                </a:solidFill>
                <a:latin typeface="+mj-lt"/>
              </a:rPr>
              <a:t>« Un des aliments les plus réglementés, contrôlés et </a:t>
            </a: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les plus sûrs.</a:t>
            </a:r>
            <a:r>
              <a:rPr lang="fr-FR" sz="1600" b="1" dirty="0">
                <a:solidFill>
                  <a:schemeClr val="bg2"/>
                </a:solidFill>
                <a:latin typeface="+mj-lt"/>
              </a:rPr>
              <a:t> 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1520" y="2780928"/>
            <a:ext cx="87129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1600" dirty="0">
                <a:solidFill>
                  <a:schemeClr val="bg2"/>
                </a:solidFill>
                <a:latin typeface="+mj-lt"/>
              </a:rPr>
              <a:t>En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2020,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l'AGE a analysé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4.360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échantillons d'eau provenant des réseaux d'eau, des réservoirs, des sources et des forages. Les communes et les syndicats ont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effectué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les analyses sur plus de 7.500 échantillons d’eau prélevés à la source, au traitement et dans leurs réseaux de distribution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. Cela représente plus de 30 analyses/jour.</a:t>
            </a:r>
            <a:endParaRPr lang="fr-FR" sz="1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9549" y="4340604"/>
            <a:ext cx="87129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Tests de conformité :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u="sng" dirty="0" smtClean="0">
                <a:solidFill>
                  <a:schemeClr val="bg2"/>
                </a:solidFill>
                <a:latin typeface="+mj-lt"/>
              </a:rPr>
              <a:t>Routiniers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bg2"/>
                </a:solidFill>
                <a:latin typeface="+mj-lt"/>
              </a:rPr>
              <a:t>27 paramètres (aspects bactériologiques et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physico-chimiques)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u="sng" dirty="0" smtClean="0">
                <a:solidFill>
                  <a:schemeClr val="bg2"/>
                </a:solidFill>
                <a:latin typeface="+mj-lt"/>
              </a:rPr>
              <a:t>Contrôles complets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193 paramètres (bactériologiques, physico-chimiques, spectroscopie, matières organiques, radioactivité…)</a:t>
            </a:r>
            <a:endParaRPr lang="fr-FR" sz="16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2047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fr-CH" dirty="0"/>
          </a:p>
          <a:p>
            <a:pPr>
              <a:defRPr/>
            </a:pPr>
            <a:fld id="{8D9675EF-14CD-4ED8-B4FA-515528AC52E1}" type="slidenum">
              <a:rPr lang="fr-CH" smtClean="0"/>
              <a:pPr>
                <a:defRPr/>
              </a:pPr>
              <a:t>19</a:t>
            </a:fld>
            <a:endParaRPr lang="fr-CH" dirty="0"/>
          </a:p>
        </p:txBody>
      </p:sp>
      <p:sp>
        <p:nvSpPr>
          <p:cNvPr id="11" name="TextBox 10"/>
          <p:cNvSpPr txBox="1"/>
          <p:nvPr/>
        </p:nvSpPr>
        <p:spPr>
          <a:xfrm>
            <a:off x="319519" y="1124744"/>
            <a:ext cx="522108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Directive sur l’eau potable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1600" dirty="0">
              <a:solidFill>
                <a:schemeClr val="bg2"/>
              </a:solidFill>
              <a:latin typeface="+mj-lt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La nouvelle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d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irective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e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uropéenne (2020/2184), résultat d’un pétition à l’échelle européenne va encore renforcer le contrôle et garantir l’accès du public aux informations sur la qualité de l’eau.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1600" dirty="0">
              <a:solidFill>
                <a:schemeClr val="bg2"/>
              </a:solidFill>
              <a:latin typeface="+mj-lt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Une nouvelle loi relative à l’eau potable sera prochainement présentée au Luxembourg.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1600" dirty="0">
              <a:solidFill>
                <a:schemeClr val="bg2"/>
              </a:solidFill>
              <a:latin typeface="+mj-lt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L’eau potable sera un sujet important en 2021 avec de nombreuses actions prévues.</a:t>
            </a:r>
            <a:endParaRPr lang="fr-FR" sz="1600" dirty="0">
              <a:solidFill>
                <a:schemeClr val="bg2"/>
              </a:solidFill>
              <a:latin typeface="+mj-lt"/>
            </a:endParaRPr>
          </a:p>
          <a:p>
            <a:pPr algn="just">
              <a:lnSpc>
                <a:spcPct val="150000"/>
              </a:lnSpc>
            </a:pPr>
            <a:endParaRPr lang="fr-FR" sz="1600" dirty="0" smtClean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1026" name="Picture 2" descr="Résultat de recherche d'images pour &quot;qualité de l'eau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204864"/>
            <a:ext cx="3120191" cy="2988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6192688" cy="504056"/>
          </a:xfrm>
        </p:spPr>
        <p:txBody>
          <a:bodyPr/>
          <a:lstStyle/>
          <a:p>
            <a:r>
              <a:rPr lang="fr-FR" sz="1800" dirty="0" smtClean="0"/>
              <a:t>La qualité de l’eau au Luxembourg</a:t>
            </a:r>
            <a:endParaRPr lang="fr-LU" sz="1800" dirty="0"/>
          </a:p>
        </p:txBody>
      </p:sp>
    </p:spTree>
    <p:extLst>
      <p:ext uri="{BB962C8B-B14F-4D97-AF65-F5344CB8AC3E}">
        <p14:creationId xmlns:p14="http://schemas.microsoft.com/office/powerpoint/2010/main" val="79734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800" dirty="0"/>
              <a:t>L'eau du </a:t>
            </a:r>
            <a:r>
              <a:rPr lang="fr-FR" sz="1800" dirty="0" smtClean="0"/>
              <a:t>robinet : </a:t>
            </a:r>
            <a:r>
              <a:rPr lang="fr-FR" sz="1800" dirty="0"/>
              <a:t>un aliment naturel, durable et de </a:t>
            </a:r>
            <a:r>
              <a:rPr lang="fr-FR" sz="1800" dirty="0" smtClean="0"/>
              <a:t>qualité </a:t>
            </a:r>
            <a:endParaRPr lang="fr-LU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fr-CH" dirty="0"/>
          </a:p>
          <a:p>
            <a:pPr>
              <a:defRPr/>
            </a:pPr>
            <a:fld id="{8D9675EF-14CD-4ED8-B4FA-515528AC52E1}" type="slidenum">
              <a:rPr lang="fr-CH" smtClean="0"/>
              <a:pPr>
                <a:defRPr/>
              </a:pPr>
              <a:t>2</a:t>
            </a:fld>
            <a:endParaRPr lang="fr-CH" dirty="0"/>
          </a:p>
        </p:txBody>
      </p:sp>
      <p:sp>
        <p:nvSpPr>
          <p:cNvPr id="12" name="TextBox 11"/>
          <p:cNvSpPr txBox="1"/>
          <p:nvPr/>
        </p:nvSpPr>
        <p:spPr>
          <a:xfrm>
            <a:off x="316813" y="1916832"/>
            <a:ext cx="88132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>
                <a:solidFill>
                  <a:schemeClr val="bg2"/>
                </a:solidFill>
                <a:latin typeface="+mj-lt"/>
              </a:rPr>
              <a:t>Les résultats de l’enquête </a:t>
            </a:r>
            <a:r>
              <a:rPr lang="fr-FR" sz="2400" dirty="0" smtClean="0">
                <a:solidFill>
                  <a:schemeClr val="bg2"/>
                </a:solidFill>
                <a:latin typeface="+mj-lt"/>
              </a:rPr>
              <a:t>sur </a:t>
            </a:r>
            <a:r>
              <a:rPr lang="fr-FR" sz="2400" dirty="0">
                <a:solidFill>
                  <a:schemeClr val="bg2"/>
                </a:solidFill>
                <a:latin typeface="+mj-lt"/>
              </a:rPr>
              <a:t>la consommation de l’eau du robinet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Les infrastructures d’eau : un patrimoine majeur</a:t>
            </a:r>
            <a:endParaRPr lang="fr-FR" sz="2400" dirty="0" smtClean="0">
              <a:solidFill>
                <a:schemeClr val="bg2"/>
              </a:solidFill>
              <a:latin typeface="+mj-lt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sz="24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La qualité de l’eau au Luxembourg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6813" y="1233213"/>
            <a:ext cx="2944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u="sng" dirty="0" smtClean="0">
                <a:solidFill>
                  <a:schemeClr val="bg2"/>
                </a:solidFill>
                <a:latin typeface="+mj-lt"/>
              </a:rPr>
              <a:t>Programme </a:t>
            </a:r>
            <a:endParaRPr lang="fr-FR" sz="2400" b="1" u="sng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5748" y="5698466"/>
            <a:ext cx="2895361" cy="761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/>
          <p:cNvSpPr txBox="1">
            <a:spLocks/>
          </p:cNvSpPr>
          <p:nvPr/>
        </p:nvSpPr>
        <p:spPr bwMode="auto">
          <a:xfrm>
            <a:off x="1835696" y="3429000"/>
            <a:ext cx="5508104" cy="2193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Arial" pitchFamily="34" charset="0"/>
              <a:buChar char="•"/>
              <a:defRPr sz="2800">
                <a:solidFill>
                  <a:schemeClr val="tx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Calibri" pitchFamily="34" charset="0"/>
              <a:buChar char="‒"/>
              <a:defRPr sz="2400">
                <a:solidFill>
                  <a:schemeClr val="tx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Calibri" pitchFamily="34" charset="0"/>
              <a:buChar char="»"/>
              <a:defRPr sz="2000">
                <a:solidFill>
                  <a:schemeClr val="tx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tx2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endParaRPr lang="fr-FR" b="1" kern="0" dirty="0" smtClean="0">
              <a:solidFill>
                <a:schemeClr val="bg2"/>
              </a:solidFill>
            </a:endParaRPr>
          </a:p>
          <a:p>
            <a:pPr marL="0" indent="0" algn="ctr">
              <a:buClr>
                <a:schemeClr val="bg2"/>
              </a:buClr>
              <a:buNone/>
            </a:pPr>
            <a:r>
              <a:rPr lang="fr-FR" b="1" kern="0" dirty="0" smtClean="0"/>
              <a:t>Carole Dieschbourg</a:t>
            </a:r>
          </a:p>
          <a:p>
            <a:pPr marL="0" indent="0" algn="ctr">
              <a:buClr>
                <a:schemeClr val="bg2"/>
              </a:buClr>
              <a:buNone/>
            </a:pPr>
            <a:r>
              <a:rPr lang="fr-FR" sz="1800" kern="0" dirty="0" smtClean="0"/>
              <a:t>Ministre de l’Environnement, du Climat </a:t>
            </a:r>
          </a:p>
          <a:p>
            <a:pPr marL="0" indent="0" algn="ctr">
              <a:buClr>
                <a:schemeClr val="bg2"/>
              </a:buClr>
              <a:buNone/>
            </a:pPr>
            <a:r>
              <a:rPr lang="fr-FR" sz="1800" kern="0" dirty="0" smtClean="0"/>
              <a:t>et du Développement durable</a:t>
            </a:r>
          </a:p>
          <a:p>
            <a:pPr algn="ctr">
              <a:buClr>
                <a:schemeClr val="bg2"/>
              </a:buClr>
            </a:pPr>
            <a:endParaRPr lang="fr-FR" b="1" kern="0" dirty="0"/>
          </a:p>
        </p:txBody>
      </p:sp>
    </p:spTree>
    <p:extLst>
      <p:ext uri="{BB962C8B-B14F-4D97-AF65-F5344CB8AC3E}">
        <p14:creationId xmlns:p14="http://schemas.microsoft.com/office/powerpoint/2010/main" val="397601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800" dirty="0"/>
              <a:t>L'eau du </a:t>
            </a:r>
            <a:r>
              <a:rPr lang="fr-FR" sz="1800" dirty="0" smtClean="0"/>
              <a:t>robinet : </a:t>
            </a:r>
            <a:r>
              <a:rPr lang="fr-FR" sz="1800" dirty="0"/>
              <a:t>un aliment naturel, durable et de </a:t>
            </a:r>
            <a:r>
              <a:rPr lang="fr-FR" sz="1800" dirty="0" smtClean="0"/>
              <a:t>qualité </a:t>
            </a:r>
            <a:endParaRPr lang="fr-LU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fr-CH" dirty="0"/>
          </a:p>
          <a:p>
            <a:pPr>
              <a:defRPr/>
            </a:pPr>
            <a:fld id="{8D9675EF-14CD-4ED8-B4FA-515528AC52E1}" type="slidenum">
              <a:rPr lang="fr-CH" smtClean="0"/>
              <a:pPr>
                <a:defRPr/>
              </a:pPr>
              <a:t>20</a:t>
            </a:fld>
            <a:endParaRPr lang="fr-CH" dirty="0"/>
          </a:p>
        </p:txBody>
      </p:sp>
      <p:sp>
        <p:nvSpPr>
          <p:cNvPr id="13" name="TextBox 12"/>
          <p:cNvSpPr txBox="1"/>
          <p:nvPr/>
        </p:nvSpPr>
        <p:spPr>
          <a:xfrm>
            <a:off x="306689" y="1382036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1600" b="1" dirty="0">
                <a:solidFill>
                  <a:schemeClr val="bg2"/>
                </a:solidFill>
                <a:latin typeface="+mj-lt"/>
              </a:rPr>
              <a:t>« Les résultats de l'étude sont le point de départ pour une initiative visant à promouvoir la consommation d'eau du robinet comme habitude saine et écologiquement </a:t>
            </a: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durable.</a:t>
            </a:r>
            <a:r>
              <a:rPr lang="fr-FR" sz="1600" b="1" dirty="0">
                <a:solidFill>
                  <a:schemeClr val="bg2"/>
                </a:solidFill>
                <a:latin typeface="+mj-lt"/>
              </a:rPr>
              <a:t> »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3528" y="2636912"/>
            <a:ext cx="5254134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400" dirty="0">
                <a:solidFill>
                  <a:schemeClr val="bg2"/>
                </a:solidFill>
                <a:latin typeface="+mj-lt"/>
              </a:rPr>
              <a:t>D</a:t>
            </a:r>
            <a:r>
              <a:rPr lang="fr-FR" sz="1400" dirty="0" smtClean="0">
                <a:solidFill>
                  <a:schemeClr val="bg2"/>
                </a:solidFill>
                <a:latin typeface="+mj-lt"/>
              </a:rPr>
              <a:t>’</a:t>
            </a:r>
            <a:r>
              <a:rPr lang="fr-FR" sz="1400" dirty="0" err="1" smtClean="0">
                <a:solidFill>
                  <a:schemeClr val="bg2"/>
                </a:solidFill>
                <a:latin typeface="+mj-lt"/>
              </a:rPr>
              <a:t>Waasserverwaltung</a:t>
            </a:r>
            <a:r>
              <a:rPr lang="fr-FR" sz="14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dirty="0" err="1" smtClean="0">
                <a:solidFill>
                  <a:schemeClr val="bg2"/>
                </a:solidFill>
                <a:latin typeface="+mj-lt"/>
              </a:rPr>
              <a:t>lancéiert</a:t>
            </a:r>
            <a:r>
              <a:rPr lang="fr-FR" sz="1400" dirty="0" smtClean="0">
                <a:solidFill>
                  <a:schemeClr val="bg2"/>
                </a:solidFill>
                <a:latin typeface="+mj-lt"/>
              </a:rPr>
              <a:t> den 23. </a:t>
            </a:r>
            <a:r>
              <a:rPr lang="fr-FR" sz="1400" dirty="0" err="1" smtClean="0">
                <a:solidFill>
                  <a:schemeClr val="bg2"/>
                </a:solidFill>
                <a:latin typeface="+mj-lt"/>
              </a:rPr>
              <a:t>Februar</a:t>
            </a:r>
            <a:r>
              <a:rPr lang="fr-FR" sz="1400" dirty="0" smtClean="0">
                <a:solidFill>
                  <a:schemeClr val="bg2"/>
                </a:solidFill>
                <a:latin typeface="+mj-lt"/>
              </a:rPr>
              <a:t> 2021 </a:t>
            </a:r>
            <a:r>
              <a:rPr lang="fr-FR" sz="1400" dirty="0" err="1" smtClean="0">
                <a:solidFill>
                  <a:schemeClr val="bg2"/>
                </a:solidFill>
                <a:latin typeface="+mj-lt"/>
              </a:rPr>
              <a:t>ee</a:t>
            </a:r>
            <a:r>
              <a:rPr lang="fr-FR" sz="14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dirty="0" err="1">
                <a:solidFill>
                  <a:schemeClr val="bg2"/>
                </a:solidFill>
                <a:latin typeface="+mj-lt"/>
              </a:rPr>
              <a:t>Molconcours</a:t>
            </a:r>
            <a:r>
              <a:rPr lang="fr-FR" sz="1400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dirty="0" err="1">
                <a:solidFill>
                  <a:schemeClr val="bg2"/>
                </a:solidFill>
                <a:latin typeface="+mj-lt"/>
              </a:rPr>
              <a:t>fir</a:t>
            </a:r>
            <a:r>
              <a:rPr lang="fr-FR" sz="1400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dirty="0" err="1">
                <a:solidFill>
                  <a:schemeClr val="bg2"/>
                </a:solidFill>
                <a:latin typeface="+mj-lt"/>
              </a:rPr>
              <a:t>Kanner</a:t>
            </a:r>
            <a:r>
              <a:rPr lang="fr-FR" sz="1400" dirty="0">
                <a:solidFill>
                  <a:schemeClr val="bg2"/>
                </a:solidFill>
                <a:latin typeface="+mj-lt"/>
              </a:rPr>
              <a:t> bis 12 </a:t>
            </a:r>
            <a:r>
              <a:rPr lang="fr-FR" sz="1400" dirty="0" err="1" smtClean="0">
                <a:solidFill>
                  <a:schemeClr val="bg2"/>
                </a:solidFill>
                <a:latin typeface="+mj-lt"/>
              </a:rPr>
              <a:t>Joer</a:t>
            </a:r>
            <a:r>
              <a:rPr lang="fr-FR" sz="1400" dirty="0" smtClean="0">
                <a:solidFill>
                  <a:schemeClr val="bg2"/>
                </a:solidFill>
                <a:latin typeface="+mj-lt"/>
              </a:rPr>
              <a:t>. </a:t>
            </a:r>
          </a:p>
          <a:p>
            <a:pPr>
              <a:lnSpc>
                <a:spcPct val="150000"/>
              </a:lnSpc>
            </a:pPr>
            <a:endParaRPr lang="fr-FR" sz="1400" dirty="0">
              <a:solidFill>
                <a:schemeClr val="bg2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FR" sz="1400" b="1" dirty="0" smtClean="0">
                <a:solidFill>
                  <a:schemeClr val="bg2"/>
                </a:solidFill>
                <a:latin typeface="+mj-lt"/>
              </a:rPr>
              <a:t>« </a:t>
            </a:r>
            <a:r>
              <a:rPr lang="fr-FR" sz="1400" b="1" dirty="0" err="1" smtClean="0">
                <a:solidFill>
                  <a:schemeClr val="bg2"/>
                </a:solidFill>
                <a:latin typeface="+mj-lt"/>
              </a:rPr>
              <a:t>Waasser</a:t>
            </a:r>
            <a:r>
              <a:rPr lang="fr-FR" sz="1400" b="1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bedeit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verschidde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Saache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fir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d’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Leit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op der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Welt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. Wat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bedeit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Waasser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fir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 smtClean="0">
                <a:solidFill>
                  <a:schemeClr val="bg2"/>
                </a:solidFill>
                <a:latin typeface="+mj-lt"/>
              </a:rPr>
              <a:t>dech</a:t>
            </a:r>
            <a:r>
              <a:rPr lang="fr-FR" sz="1400" b="1" dirty="0" smtClean="0">
                <a:solidFill>
                  <a:schemeClr val="bg2"/>
                </a:solidFill>
                <a:latin typeface="+mj-lt"/>
              </a:rPr>
              <a:t>?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Wéi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wichteg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ass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d’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Waasser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fir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dech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an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dengem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Liewen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an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an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dengem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Alldag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?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Oft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begéine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mir d’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Waasser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ouni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eis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iwwert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säi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Wäert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bewosst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ze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sinn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,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zum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Beispill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wann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et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doheem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aus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dem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Krunn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kënnt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oder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mir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ouni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Bedenken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dra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schwamme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kënne</a:t>
            </a:r>
            <a:r>
              <a:rPr lang="fr-FR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400" b="1" dirty="0" err="1">
                <a:solidFill>
                  <a:schemeClr val="bg2"/>
                </a:solidFill>
                <a:latin typeface="+mj-lt"/>
              </a:rPr>
              <a:t>goen</a:t>
            </a:r>
            <a:r>
              <a:rPr lang="fr-FR" sz="1400" b="1" dirty="0" smtClean="0">
                <a:solidFill>
                  <a:schemeClr val="bg2"/>
                </a:solidFill>
                <a:latin typeface="+mj-lt"/>
              </a:rPr>
              <a:t>... ».</a:t>
            </a:r>
            <a:endParaRPr lang="fr-FR" sz="1400" b="1" dirty="0">
              <a:solidFill>
                <a:schemeClr val="bg2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endParaRPr lang="fr-FR" sz="1400" dirty="0" smtClean="0">
              <a:solidFill>
                <a:schemeClr val="bg2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fr-FR" sz="1400" dirty="0" smtClean="0">
                <a:solidFill>
                  <a:schemeClr val="bg2"/>
                </a:solidFill>
                <a:latin typeface="+mn-lt"/>
              </a:rPr>
              <a:t>D’Biller </a:t>
            </a:r>
            <a:r>
              <a:rPr lang="fr-FR" sz="1400" dirty="0" err="1">
                <a:solidFill>
                  <a:schemeClr val="bg2"/>
                </a:solidFill>
                <a:latin typeface="+mn-lt"/>
              </a:rPr>
              <a:t>ginn</a:t>
            </a:r>
            <a:r>
              <a:rPr lang="fr-FR" sz="1400" dirty="0">
                <a:solidFill>
                  <a:schemeClr val="bg2"/>
                </a:solidFill>
                <a:latin typeface="+mn-lt"/>
              </a:rPr>
              <a:t> </a:t>
            </a:r>
            <a:r>
              <a:rPr lang="fr-FR" sz="1400" dirty="0" err="1">
                <a:solidFill>
                  <a:schemeClr val="bg2"/>
                </a:solidFill>
                <a:latin typeface="+mn-lt"/>
              </a:rPr>
              <a:t>am</a:t>
            </a:r>
            <a:r>
              <a:rPr lang="fr-FR" sz="1400" dirty="0">
                <a:solidFill>
                  <a:schemeClr val="bg2"/>
                </a:solidFill>
                <a:latin typeface="+mn-lt"/>
              </a:rPr>
              <a:t> Kader </a:t>
            </a:r>
            <a:r>
              <a:rPr lang="fr-FR" sz="1400" dirty="0" err="1">
                <a:solidFill>
                  <a:schemeClr val="bg2"/>
                </a:solidFill>
                <a:latin typeface="+mn-lt"/>
              </a:rPr>
              <a:t>vum</a:t>
            </a:r>
            <a:r>
              <a:rPr lang="fr-FR" sz="1400" dirty="0">
                <a:solidFill>
                  <a:schemeClr val="bg2"/>
                </a:solidFill>
                <a:latin typeface="+mn-lt"/>
              </a:rPr>
              <a:t> </a:t>
            </a:r>
            <a:r>
              <a:rPr lang="fr-FR" sz="1400" dirty="0" err="1">
                <a:solidFill>
                  <a:schemeClr val="bg2"/>
                </a:solidFill>
                <a:latin typeface="+mn-lt"/>
              </a:rPr>
              <a:t>Weltwaasserdag</a:t>
            </a:r>
            <a:r>
              <a:rPr lang="fr-FR" sz="1400" dirty="0">
                <a:solidFill>
                  <a:schemeClr val="bg2"/>
                </a:solidFill>
                <a:latin typeface="+mn-lt"/>
              </a:rPr>
              <a:t> ab </a:t>
            </a:r>
            <a:r>
              <a:rPr lang="fr-FR" sz="1400" dirty="0" err="1">
                <a:solidFill>
                  <a:schemeClr val="bg2"/>
                </a:solidFill>
                <a:latin typeface="+mn-lt"/>
              </a:rPr>
              <a:t>dem</a:t>
            </a:r>
            <a:r>
              <a:rPr lang="fr-FR" sz="1400" dirty="0">
                <a:solidFill>
                  <a:schemeClr val="bg2"/>
                </a:solidFill>
                <a:latin typeface="+mn-lt"/>
              </a:rPr>
              <a:t> </a:t>
            </a:r>
            <a:r>
              <a:rPr lang="fr-FR" sz="1400" dirty="0" smtClean="0">
                <a:solidFill>
                  <a:schemeClr val="bg2"/>
                </a:solidFill>
                <a:latin typeface="+mn-lt"/>
              </a:rPr>
              <a:t>22. </a:t>
            </a:r>
            <a:r>
              <a:rPr lang="fr-FR" sz="1400" dirty="0" err="1">
                <a:solidFill>
                  <a:schemeClr val="bg2"/>
                </a:solidFill>
                <a:latin typeface="+mn-lt"/>
              </a:rPr>
              <a:t>Mäerz</a:t>
            </a:r>
            <a:r>
              <a:rPr lang="fr-FR" sz="1400" dirty="0">
                <a:solidFill>
                  <a:schemeClr val="bg2"/>
                </a:solidFill>
                <a:latin typeface="+mn-lt"/>
              </a:rPr>
              <a:t> 2021 an enger </a:t>
            </a:r>
            <a:r>
              <a:rPr lang="fr-FR" sz="1400" dirty="0" err="1" smtClean="0">
                <a:solidFill>
                  <a:schemeClr val="bg2"/>
                </a:solidFill>
                <a:latin typeface="+mn-lt"/>
              </a:rPr>
              <a:t>virtueller</a:t>
            </a:r>
            <a:r>
              <a:rPr lang="fr-FR" sz="1400" dirty="0" smtClean="0">
                <a:solidFill>
                  <a:schemeClr val="bg2"/>
                </a:solidFill>
                <a:latin typeface="+mn-lt"/>
              </a:rPr>
              <a:t> </a:t>
            </a:r>
            <a:r>
              <a:rPr lang="fr-FR" sz="1400" dirty="0" err="1">
                <a:solidFill>
                  <a:schemeClr val="bg2"/>
                </a:solidFill>
                <a:latin typeface="+mn-lt"/>
              </a:rPr>
              <a:t>Ausstellung</a:t>
            </a:r>
            <a:r>
              <a:rPr lang="fr-FR" sz="1400" dirty="0">
                <a:solidFill>
                  <a:schemeClr val="bg2"/>
                </a:solidFill>
                <a:latin typeface="+mn-lt"/>
              </a:rPr>
              <a:t> </a:t>
            </a:r>
            <a:r>
              <a:rPr lang="fr-FR" sz="1400" dirty="0" err="1">
                <a:solidFill>
                  <a:schemeClr val="bg2"/>
                </a:solidFill>
                <a:latin typeface="+mn-lt"/>
              </a:rPr>
              <a:t>präsentéiert</a:t>
            </a:r>
            <a:r>
              <a:rPr lang="fr-FR" sz="1400" dirty="0">
                <a:solidFill>
                  <a:schemeClr val="bg2"/>
                </a:solidFill>
                <a:latin typeface="+mn-lt"/>
              </a:rPr>
              <a:t>.</a:t>
            </a:r>
          </a:p>
          <a:p>
            <a:pPr>
              <a:lnSpc>
                <a:spcPct val="150000"/>
              </a:lnSpc>
            </a:pPr>
            <a:endParaRPr lang="fr-FR" sz="14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23" t="15476" r="23432" b="19526"/>
          <a:stretch/>
        </p:blipFill>
        <p:spPr>
          <a:xfrm>
            <a:off x="5599807" y="2974382"/>
            <a:ext cx="3528392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96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9675EF-14CD-4ED8-B4FA-515528AC52E1}" type="slidenum">
              <a:rPr lang="fr-CH" smtClean="0"/>
              <a:pPr>
                <a:defRPr/>
              </a:pPr>
              <a:t>21</a:t>
            </a:fld>
            <a:endParaRPr lang="fr-CH" dirty="0"/>
          </a:p>
        </p:txBody>
      </p:sp>
      <p:pic>
        <p:nvPicPr>
          <p:cNvPr id="2050" name="Picture 2" descr="Mouvement écologique » Consommation commerciale d'eau : lettre officielle à  la ministre Carole Dieschbour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93" t="-400" r="2816"/>
          <a:stretch/>
        </p:blipFill>
        <p:spPr bwMode="auto">
          <a:xfrm>
            <a:off x="-11905" y="-27384"/>
            <a:ext cx="9155905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-11905" y="-19926"/>
            <a:ext cx="9144336" cy="6885384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-23474" y="134076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2"/>
                </a:solidFill>
              </a:rPr>
              <a:t>Merci fir ären Interessi</a:t>
            </a:r>
            <a:endParaRPr lang="en-US" sz="4800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23474" y="581433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tx2"/>
                </a:solidFill>
              </a:rPr>
              <a:t>L'eau du </a:t>
            </a:r>
            <a:r>
              <a:rPr lang="fr-FR" sz="2000" b="1" dirty="0" smtClean="0">
                <a:solidFill>
                  <a:schemeClr val="tx2"/>
                </a:solidFill>
              </a:rPr>
              <a:t>robinet : </a:t>
            </a:r>
            <a:r>
              <a:rPr lang="fr-FR" sz="2000" b="1" dirty="0">
                <a:solidFill>
                  <a:schemeClr val="tx2"/>
                </a:solidFill>
              </a:rPr>
              <a:t>un aliment naturel, durable et de qualité </a:t>
            </a:r>
            <a:endParaRPr lang="en-US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06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600" dirty="0"/>
              <a:t>Les résultats de l’enquête </a:t>
            </a:r>
            <a:r>
              <a:rPr lang="fr-FR" sz="1600" dirty="0" smtClean="0"/>
              <a:t>sur </a:t>
            </a:r>
            <a:r>
              <a:rPr lang="fr-FR" sz="1600" dirty="0"/>
              <a:t>la consommation de l’eau du robinet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fr-CH" dirty="0"/>
          </a:p>
          <a:p>
            <a:pPr>
              <a:defRPr/>
            </a:pPr>
            <a:fld id="{8D9675EF-14CD-4ED8-B4FA-515528AC52E1}" type="slidenum">
              <a:rPr lang="fr-CH" smtClean="0"/>
              <a:pPr>
                <a:defRPr/>
              </a:pPr>
              <a:t>3</a:t>
            </a:fld>
            <a:endParaRPr lang="fr-CH" dirty="0"/>
          </a:p>
        </p:txBody>
      </p:sp>
      <p:sp>
        <p:nvSpPr>
          <p:cNvPr id="12" name="TextBox 11"/>
          <p:cNvSpPr txBox="1"/>
          <p:nvPr/>
        </p:nvSpPr>
        <p:spPr>
          <a:xfrm>
            <a:off x="294061" y="1618565"/>
            <a:ext cx="881323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bg2"/>
                </a:solidFill>
                <a:latin typeface="+mj-lt"/>
              </a:rPr>
              <a:t>Évaluer les habitudes actuelles vis-à-vis de la consommation d'eau du robinet au Luxembourg</a:t>
            </a: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.</a:t>
            </a:r>
          </a:p>
          <a:p>
            <a:pPr>
              <a:lnSpc>
                <a:spcPct val="150000"/>
              </a:lnSpc>
            </a:pPr>
            <a:endParaRPr lang="fr-FR" sz="1600" b="1" dirty="0">
              <a:solidFill>
                <a:schemeClr val="bg2"/>
              </a:solidFill>
              <a:latin typeface="+mj-l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bg2"/>
                </a:solidFill>
                <a:latin typeface="+mj-lt"/>
              </a:rPr>
              <a:t>Mieux comprendre les attitudes et les motivations des gens vis-à-vis de la consommation d’eau </a:t>
            </a:r>
            <a:endParaRPr lang="fr-FR" sz="1600" b="1" dirty="0" smtClean="0">
              <a:solidFill>
                <a:schemeClr val="bg2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       du </a:t>
            </a:r>
            <a:r>
              <a:rPr lang="fr-FR" sz="1600" b="1" dirty="0">
                <a:solidFill>
                  <a:schemeClr val="bg2"/>
                </a:solidFill>
                <a:latin typeface="+mj-lt"/>
              </a:rPr>
              <a:t>robinet afin de mieux en promouvoir l´utilisation durable</a:t>
            </a: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1600" b="1" dirty="0">
              <a:solidFill>
                <a:schemeClr val="bg2"/>
              </a:solidFill>
              <a:latin typeface="+mj-l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bg2"/>
                </a:solidFill>
                <a:latin typeface="+mj-lt"/>
              </a:rPr>
              <a:t>Comparaison avec </a:t>
            </a: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les résultats menés </a:t>
            </a:r>
            <a:r>
              <a:rPr lang="fr-FR" sz="1600" b="1" dirty="0">
                <a:solidFill>
                  <a:schemeClr val="bg2"/>
                </a:solidFill>
                <a:latin typeface="+mj-lt"/>
              </a:rPr>
              <a:t>en </a:t>
            </a: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2006/2007 (Campagne </a:t>
            </a:r>
            <a:r>
              <a:rPr lang="fr-FR" sz="1600" b="1" dirty="0" err="1" smtClean="0">
                <a:solidFill>
                  <a:schemeClr val="bg2"/>
                </a:solidFill>
                <a:latin typeface="+mj-lt"/>
              </a:rPr>
              <a:t>Aluseau</a:t>
            </a: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 ASBL).</a:t>
            </a:r>
            <a:endParaRPr lang="fr-FR" sz="1600" b="1" dirty="0">
              <a:solidFill>
                <a:schemeClr val="bg2"/>
              </a:solidFill>
              <a:latin typeface="+mj-l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0278" y="1031398"/>
            <a:ext cx="8208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u="sng" dirty="0" smtClean="0">
                <a:solidFill>
                  <a:schemeClr val="bg2"/>
                </a:solidFill>
                <a:latin typeface="+mj-lt"/>
              </a:rPr>
              <a:t>Objectif de l’enquête</a:t>
            </a:r>
            <a:endParaRPr lang="fr-FR" sz="2000" b="1" u="sng" dirty="0">
              <a:solidFill>
                <a:schemeClr val="bg2"/>
              </a:solidFill>
              <a:latin typeface="+mj-lt"/>
            </a:endParaRPr>
          </a:p>
          <a:p>
            <a:pPr algn="just"/>
            <a:r>
              <a:rPr lang="en-US" sz="2000" b="1" dirty="0" smtClean="0">
                <a:solidFill>
                  <a:schemeClr val="bg2"/>
                </a:solidFill>
                <a:latin typeface="+mj-lt"/>
              </a:rPr>
              <a:t> </a:t>
            </a:r>
            <a:endParaRPr lang="en-US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AutoShape 2" descr="Résultat de recherche d'images pour &quot;aluseau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216" y="5537714"/>
            <a:ext cx="790575" cy="685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0278" y="4530940"/>
            <a:ext cx="3151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u="sng" dirty="0" smtClean="0">
                <a:solidFill>
                  <a:schemeClr val="bg2"/>
                </a:solidFill>
                <a:latin typeface="+mj-lt"/>
              </a:rPr>
              <a:t>Méthodologie de l’enquête</a:t>
            </a:r>
            <a:endParaRPr lang="fr-FR" sz="2000" b="1" u="sng" dirty="0">
              <a:solidFill>
                <a:schemeClr val="bg2"/>
              </a:solidFill>
              <a:latin typeface="+mj-lt"/>
            </a:endParaRPr>
          </a:p>
          <a:p>
            <a:pPr algn="just"/>
            <a:r>
              <a:rPr lang="en-US" sz="1600" b="1" dirty="0" smtClean="0">
                <a:solidFill>
                  <a:schemeClr val="bg2"/>
                </a:solidFill>
                <a:latin typeface="+mj-lt"/>
              </a:rPr>
              <a:t> 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0375" y="4937549"/>
            <a:ext cx="52389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Réalisée auprès de 1.004 résidents (de plus de 15 ans)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Enquête sur </a:t>
            </a:r>
            <a:r>
              <a:rPr lang="fr-FR" sz="1600" dirty="0" err="1" smtClean="0">
                <a:solidFill>
                  <a:schemeClr val="bg2"/>
                </a:solidFill>
                <a:latin typeface="+mj-lt"/>
              </a:rPr>
              <a:t>MyPanel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 de TNS </a:t>
            </a:r>
            <a:r>
              <a:rPr lang="fr-FR" sz="1600" dirty="0" err="1" smtClean="0">
                <a:solidFill>
                  <a:schemeClr val="bg2"/>
                </a:solidFill>
                <a:latin typeface="+mj-lt"/>
              </a:rPr>
              <a:t>Ilres</a:t>
            </a:r>
            <a:endParaRPr lang="fr-FR" sz="1600" dirty="0" smtClean="0">
              <a:solidFill>
                <a:schemeClr val="bg2"/>
              </a:solidFill>
              <a:latin typeface="+mj-l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Effectuée en octobre 2020</a:t>
            </a:r>
          </a:p>
        </p:txBody>
      </p:sp>
    </p:spTree>
    <p:extLst>
      <p:ext uri="{BB962C8B-B14F-4D97-AF65-F5344CB8AC3E}">
        <p14:creationId xmlns:p14="http://schemas.microsoft.com/office/powerpoint/2010/main" val="132832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600" dirty="0"/>
              <a:t>Les résultats de l’enquête </a:t>
            </a:r>
            <a:r>
              <a:rPr lang="fr-FR" sz="1600" dirty="0" smtClean="0"/>
              <a:t>sur </a:t>
            </a:r>
            <a:r>
              <a:rPr lang="fr-FR" sz="1600" dirty="0"/>
              <a:t>la consommation de l’eau du robinet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fr-CH" dirty="0"/>
          </a:p>
          <a:p>
            <a:pPr>
              <a:defRPr/>
            </a:pPr>
            <a:fld id="{8D9675EF-14CD-4ED8-B4FA-515528AC52E1}" type="slidenum">
              <a:rPr lang="fr-CH" smtClean="0"/>
              <a:pPr>
                <a:defRPr/>
              </a:pPr>
              <a:t>4</a:t>
            </a:fld>
            <a:endParaRPr lang="fr-CH" dirty="0"/>
          </a:p>
        </p:txBody>
      </p:sp>
      <p:sp>
        <p:nvSpPr>
          <p:cNvPr id="3" name="AutoShape 2" descr="Résultat de recherche d'images pour &quot;aluseau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9885" y="1062278"/>
            <a:ext cx="8208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sng" dirty="0" smtClean="0">
                <a:solidFill>
                  <a:schemeClr val="bg2"/>
                </a:solidFill>
                <a:latin typeface="+mj-lt"/>
              </a:rPr>
              <a:t>Fréquence de consommation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(en %)</a:t>
            </a:r>
            <a:endParaRPr lang="fr-FR" sz="1600" dirty="0">
              <a:solidFill>
                <a:schemeClr val="bg2"/>
              </a:solidFill>
              <a:latin typeface="+mj-lt"/>
            </a:endParaRPr>
          </a:p>
          <a:p>
            <a:pPr algn="just"/>
            <a:r>
              <a:rPr lang="en-US" sz="1600" b="1" dirty="0" smtClean="0">
                <a:solidFill>
                  <a:schemeClr val="bg2"/>
                </a:solidFill>
                <a:latin typeface="+mj-lt"/>
              </a:rPr>
              <a:t> 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4433789"/>
            <a:ext cx="86216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dirty="0">
                <a:solidFill>
                  <a:schemeClr val="bg2"/>
                </a:solidFill>
                <a:latin typeface="+mj-lt"/>
              </a:rPr>
              <a:t>En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2006 : </a:t>
            </a: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40 %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des résidents interrogés boivent de l'eau du robinet, dont </a:t>
            </a: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28 %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tous les jours</a:t>
            </a:r>
          </a:p>
          <a:p>
            <a:pPr>
              <a:lnSpc>
                <a:spcPct val="150000"/>
              </a:lnSpc>
            </a:pPr>
            <a:r>
              <a:rPr lang="fr-FR" sz="1600" dirty="0">
                <a:solidFill>
                  <a:schemeClr val="bg2"/>
                </a:solidFill>
                <a:latin typeface="+mj-lt"/>
              </a:rPr>
              <a:t>En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2020 : </a:t>
            </a: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82 %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des résidents interrogés boivent de l'eau du robinet, dont </a:t>
            </a: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58 %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tous les jours</a:t>
            </a:r>
          </a:p>
          <a:p>
            <a:pPr>
              <a:lnSpc>
                <a:spcPct val="150000"/>
              </a:lnSpc>
            </a:pPr>
            <a:endParaRPr lang="fr-FR" sz="1600" dirty="0" smtClean="0">
              <a:solidFill>
                <a:schemeClr val="bg2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1600" b="1" dirty="0">
                <a:solidFill>
                  <a:schemeClr val="bg2"/>
                </a:solidFill>
                <a:latin typeface="+mj-lt"/>
              </a:rPr>
              <a:t>Forte tendance </a:t>
            </a: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positive !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 Le pourcentage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de résidents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au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Luxembourg qui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boivent de l’eau du robinet tous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les jours a doublé en quinze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ans. </a:t>
            </a:r>
            <a:endParaRPr lang="fr-FR" sz="1600" dirty="0">
              <a:solidFill>
                <a:schemeClr val="bg2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fr-FR" sz="16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974" y="3515807"/>
            <a:ext cx="5932663" cy="39602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38999"/>
            <a:ext cx="8280000" cy="872758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Box 20"/>
          <p:cNvSpPr txBox="1"/>
          <p:nvPr/>
        </p:nvSpPr>
        <p:spPr>
          <a:xfrm>
            <a:off x="100335" y="1982370"/>
            <a:ext cx="720080" cy="423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2006</a:t>
            </a:r>
            <a:endParaRPr lang="fr-FR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7889" y="2799163"/>
            <a:ext cx="720080" cy="423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dirty="0" smtClean="0">
                <a:solidFill>
                  <a:schemeClr val="bg2"/>
                </a:solidFill>
                <a:latin typeface="+mj-lt"/>
              </a:rPr>
              <a:t>2020</a:t>
            </a:r>
            <a:endParaRPr lang="fr-FR" sz="1600" b="1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576" y="2584196"/>
            <a:ext cx="8315325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69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600" dirty="0"/>
              <a:t>Les résultats de l’enquête </a:t>
            </a:r>
            <a:r>
              <a:rPr lang="fr-FR" sz="1600" dirty="0" smtClean="0"/>
              <a:t>sur </a:t>
            </a:r>
            <a:r>
              <a:rPr lang="fr-FR" sz="1600" dirty="0"/>
              <a:t>la consommation de l’eau du robinet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fr-CH" dirty="0"/>
          </a:p>
          <a:p>
            <a:pPr>
              <a:defRPr/>
            </a:pPr>
            <a:fld id="{8D9675EF-14CD-4ED8-B4FA-515528AC52E1}" type="slidenum">
              <a:rPr lang="fr-CH" smtClean="0"/>
              <a:pPr>
                <a:defRPr/>
              </a:pPr>
              <a:t>5</a:t>
            </a:fld>
            <a:endParaRPr lang="fr-CH" dirty="0"/>
          </a:p>
        </p:txBody>
      </p:sp>
      <p:sp>
        <p:nvSpPr>
          <p:cNvPr id="3" name="AutoShape 2" descr="Résultat de recherche d'images pour &quot;aluseau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3528" y="1095047"/>
            <a:ext cx="8208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sng" dirty="0" smtClean="0">
                <a:solidFill>
                  <a:schemeClr val="bg2"/>
                </a:solidFill>
                <a:latin typeface="+mj-lt"/>
              </a:rPr>
              <a:t>La motivation à la consommation d’eau du robinet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(en %)</a:t>
            </a:r>
            <a:endParaRPr lang="fr-FR" sz="1600" dirty="0">
              <a:solidFill>
                <a:schemeClr val="bg2"/>
              </a:solidFill>
              <a:latin typeface="+mj-lt"/>
            </a:endParaRPr>
          </a:p>
          <a:p>
            <a:pPr algn="just"/>
            <a:r>
              <a:rPr lang="en-US" sz="1600" b="1" dirty="0" smtClean="0">
                <a:solidFill>
                  <a:schemeClr val="bg2"/>
                </a:solidFill>
                <a:latin typeface="+mj-lt"/>
              </a:rPr>
              <a:t> 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0615" y="5287059"/>
            <a:ext cx="8293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dirty="0">
                <a:solidFill>
                  <a:schemeClr val="bg2"/>
                </a:solidFill>
                <a:latin typeface="+mj-lt"/>
              </a:rPr>
              <a:t>La principale motivation à la consommation d’eau du robinet est l’</a:t>
            </a:r>
            <a:r>
              <a:rPr lang="fr-FR" sz="1600" u="sng" dirty="0">
                <a:solidFill>
                  <a:schemeClr val="bg2"/>
                </a:solidFill>
                <a:latin typeface="+mj-lt"/>
              </a:rPr>
              <a:t>écologie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 (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78 %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des répondants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),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/>
            </a:r>
            <a:br>
              <a:rPr lang="fr-FR" sz="1600" dirty="0">
                <a:solidFill>
                  <a:schemeClr val="bg2"/>
                </a:solidFill>
                <a:latin typeface="+mj-lt"/>
              </a:rPr>
            </a:b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suivent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ensuite le </a:t>
            </a:r>
            <a:r>
              <a:rPr lang="fr-FR" sz="1600" u="sng" dirty="0">
                <a:solidFill>
                  <a:schemeClr val="bg2"/>
                </a:solidFill>
                <a:latin typeface="+mj-lt"/>
              </a:rPr>
              <a:t>prix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 (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59 %),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le </a:t>
            </a:r>
            <a:r>
              <a:rPr lang="fr-FR" sz="1600" u="sng" dirty="0">
                <a:solidFill>
                  <a:schemeClr val="bg2"/>
                </a:solidFill>
                <a:latin typeface="+mj-lt"/>
              </a:rPr>
              <a:t>confort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 (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51 %)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et la </a:t>
            </a:r>
            <a:r>
              <a:rPr lang="fr-FR" sz="1600" u="sng" dirty="0">
                <a:solidFill>
                  <a:schemeClr val="bg2"/>
                </a:solidFill>
                <a:latin typeface="+mj-lt"/>
              </a:rPr>
              <a:t>qualité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 (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47 %).</a:t>
            </a:r>
            <a:endParaRPr lang="fr-FR" sz="1600" dirty="0">
              <a:solidFill>
                <a:schemeClr val="bg2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fr-FR" sz="16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13" name="Content Placeholder 3"/>
          <p:cNvPicPr>
            <a:picLocks noGrp="1" noChangeAspect="1"/>
          </p:cNvPicPr>
          <p:nvPr>
            <p:ph idx="4294967295"/>
          </p:nvPr>
        </p:nvPicPr>
        <p:blipFill rotWithShape="1">
          <a:blip r:embed="rId3"/>
          <a:srcRect l="8287" t="31985" r="13060" b="11073"/>
          <a:stretch/>
        </p:blipFill>
        <p:spPr>
          <a:xfrm>
            <a:off x="237702" y="1932235"/>
            <a:ext cx="8882959" cy="3104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00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600" dirty="0"/>
              <a:t>Les résultats de l’enquête </a:t>
            </a:r>
            <a:r>
              <a:rPr lang="fr-FR" sz="1600" dirty="0" smtClean="0"/>
              <a:t>sur </a:t>
            </a:r>
            <a:r>
              <a:rPr lang="fr-FR" sz="1600" dirty="0"/>
              <a:t>la consommation de l’eau du robinet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fr-CH" dirty="0"/>
          </a:p>
          <a:p>
            <a:pPr>
              <a:defRPr/>
            </a:pPr>
            <a:fld id="{8D9675EF-14CD-4ED8-B4FA-515528AC52E1}" type="slidenum">
              <a:rPr lang="fr-CH" smtClean="0"/>
              <a:pPr>
                <a:defRPr/>
              </a:pPr>
              <a:t>6</a:t>
            </a:fld>
            <a:endParaRPr lang="fr-CH" dirty="0"/>
          </a:p>
        </p:txBody>
      </p:sp>
      <p:sp>
        <p:nvSpPr>
          <p:cNvPr id="3" name="AutoShape 2" descr="Résultat de recherche d'images pour &quot;aluseau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3528" y="1095047"/>
            <a:ext cx="8208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sng" dirty="0" smtClean="0">
                <a:solidFill>
                  <a:schemeClr val="bg2"/>
                </a:solidFill>
                <a:latin typeface="+mj-lt"/>
              </a:rPr>
              <a:t>Opinions sur le goût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(en %)</a:t>
            </a:r>
            <a:endParaRPr lang="fr-FR" sz="1600" dirty="0">
              <a:solidFill>
                <a:schemeClr val="bg2"/>
              </a:solidFill>
              <a:latin typeface="+mj-lt"/>
            </a:endParaRPr>
          </a:p>
          <a:p>
            <a:pPr algn="just"/>
            <a:r>
              <a:rPr lang="en-US" sz="1600" b="1" dirty="0" smtClean="0">
                <a:solidFill>
                  <a:schemeClr val="bg2"/>
                </a:solidFill>
                <a:latin typeface="+mj-lt"/>
              </a:rPr>
              <a:t> 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5589240"/>
            <a:ext cx="8621610" cy="423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dirty="0">
                <a:solidFill>
                  <a:schemeClr val="bg2"/>
                </a:solidFill>
                <a:latin typeface="+mj-lt"/>
              </a:rPr>
              <a:t>Les trois quarts des résidents aujourd´hui trouvent que l’eau du robinet a un bon goût à leur domicile. </a:t>
            </a:r>
          </a:p>
        </p:txBody>
      </p:sp>
      <p:pic>
        <p:nvPicPr>
          <p:cNvPr id="11" name="Content Placeholder 3"/>
          <p:cNvPicPr>
            <a:picLocks noGrp="1" noChangeAspect="1"/>
          </p:cNvPicPr>
          <p:nvPr>
            <p:ph idx="4294967295"/>
          </p:nvPr>
        </p:nvPicPr>
        <p:blipFill rotWithShape="1">
          <a:blip r:embed="rId3"/>
          <a:srcRect l="2371" t="36456" r="53016" b="13305"/>
          <a:stretch/>
        </p:blipFill>
        <p:spPr>
          <a:xfrm>
            <a:off x="2627783" y="2060849"/>
            <a:ext cx="5271477" cy="2907144"/>
          </a:xfrm>
          <a:prstGeom prst="rect">
            <a:avLst/>
          </a:prstGeom>
        </p:spPr>
      </p:pic>
      <p:pic>
        <p:nvPicPr>
          <p:cNvPr id="10" name="Content Placeholder 3"/>
          <p:cNvPicPr>
            <a:picLocks noGrp="1" noChangeAspect="1"/>
          </p:cNvPicPr>
          <p:nvPr>
            <p:ph idx="4294967295"/>
          </p:nvPr>
        </p:nvPicPr>
        <p:blipFill rotWithShape="1">
          <a:blip r:embed="rId3"/>
          <a:srcRect t="17949" r="68242" b="66611"/>
          <a:stretch/>
        </p:blipFill>
        <p:spPr>
          <a:xfrm>
            <a:off x="908059" y="1647984"/>
            <a:ext cx="3024336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19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600" dirty="0"/>
              <a:t>Les résultats de l’enquête </a:t>
            </a:r>
            <a:r>
              <a:rPr lang="fr-FR" sz="1600" dirty="0" smtClean="0"/>
              <a:t>sur </a:t>
            </a:r>
            <a:r>
              <a:rPr lang="fr-FR" sz="1600" dirty="0"/>
              <a:t>la consommation de l’eau du robinet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fr-CH" dirty="0"/>
          </a:p>
          <a:p>
            <a:pPr>
              <a:defRPr/>
            </a:pPr>
            <a:fld id="{8D9675EF-14CD-4ED8-B4FA-515528AC52E1}" type="slidenum">
              <a:rPr lang="fr-CH" smtClean="0"/>
              <a:pPr>
                <a:defRPr/>
              </a:pPr>
              <a:t>7</a:t>
            </a:fld>
            <a:endParaRPr lang="fr-CH" dirty="0"/>
          </a:p>
        </p:txBody>
      </p:sp>
      <p:sp>
        <p:nvSpPr>
          <p:cNvPr id="3" name="AutoShape 2" descr="Résultat de recherche d'images pour &quot;aluseau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3528" y="1095047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sng" dirty="0" smtClean="0">
                <a:solidFill>
                  <a:schemeClr val="bg2"/>
                </a:solidFill>
                <a:latin typeface="+mj-lt"/>
              </a:rPr>
              <a:t>Les freins à la consommation d’eau du robinet </a:t>
            </a:r>
            <a:br>
              <a:rPr lang="fr-FR" sz="1600" b="1" u="sng" dirty="0" smtClean="0">
                <a:solidFill>
                  <a:schemeClr val="bg2"/>
                </a:solidFill>
                <a:latin typeface="+mj-lt"/>
              </a:rPr>
            </a:b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(en % parmi ceux qui en boivent moins qu’il y a 10 ans)</a:t>
            </a:r>
            <a:endParaRPr lang="fr-FR" sz="1600" dirty="0">
              <a:solidFill>
                <a:schemeClr val="bg2"/>
              </a:solidFill>
              <a:latin typeface="+mj-lt"/>
            </a:endParaRPr>
          </a:p>
          <a:p>
            <a:pPr algn="just"/>
            <a:r>
              <a:rPr lang="en-US" sz="1600" b="1" dirty="0" smtClean="0">
                <a:solidFill>
                  <a:schemeClr val="bg2"/>
                </a:solidFill>
                <a:latin typeface="+mj-lt"/>
              </a:rPr>
              <a:t> 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5986" y="5085184"/>
            <a:ext cx="86216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18 %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des résidents aujourd´hui ne boivent jamais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d'eau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du robinet, un chiffre qui a diminué fortement par rapport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aux 60 % de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2006. </a:t>
            </a:r>
            <a:endParaRPr lang="fr-FR" sz="1600" dirty="0" smtClean="0">
              <a:solidFill>
                <a:schemeClr val="bg2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Leur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réticence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est motivée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par le calcaire qu’elle contient (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48 %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des répondants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),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un manque de confiance (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46 %)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ou encore son goût (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40 %).</a:t>
            </a:r>
            <a:endParaRPr lang="fr-FR" sz="16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12" name="Content Placeholder 3"/>
          <p:cNvPicPr>
            <a:picLocks noGrp="1" noChangeAspect="1"/>
          </p:cNvPicPr>
          <p:nvPr>
            <p:ph idx="4294967295"/>
          </p:nvPr>
        </p:nvPicPr>
        <p:blipFill rotWithShape="1">
          <a:blip r:embed="rId3"/>
          <a:srcRect l="14375" t="32505" r="39112" b="13330"/>
          <a:stretch/>
        </p:blipFill>
        <p:spPr>
          <a:xfrm>
            <a:off x="1547664" y="1867246"/>
            <a:ext cx="5498937" cy="3155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92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600" dirty="0"/>
              <a:t>Les résultats de l’enquête </a:t>
            </a:r>
            <a:r>
              <a:rPr lang="fr-FR" sz="1600" dirty="0" smtClean="0"/>
              <a:t>sur </a:t>
            </a:r>
            <a:r>
              <a:rPr lang="fr-FR" sz="1600" dirty="0"/>
              <a:t>la consommation de l’eau du robinet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fr-CH" dirty="0"/>
          </a:p>
          <a:p>
            <a:pPr>
              <a:defRPr/>
            </a:pPr>
            <a:fld id="{8D9675EF-14CD-4ED8-B4FA-515528AC52E1}" type="slidenum">
              <a:rPr lang="fr-CH" smtClean="0"/>
              <a:pPr>
                <a:defRPr/>
              </a:pPr>
              <a:t>8</a:t>
            </a:fld>
            <a:endParaRPr lang="fr-CH" dirty="0"/>
          </a:p>
        </p:txBody>
      </p:sp>
      <p:sp>
        <p:nvSpPr>
          <p:cNvPr id="3" name="AutoShape 2" descr="Résultat de recherche d'images pour &quot;aluseau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3528" y="1095047"/>
            <a:ext cx="8712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sng" dirty="0" smtClean="0">
                <a:solidFill>
                  <a:schemeClr val="bg2"/>
                </a:solidFill>
                <a:latin typeface="+mj-lt"/>
              </a:rPr>
              <a:t>Les associations avec l’eau du robinet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(question ouverte)</a:t>
            </a:r>
            <a:endParaRPr lang="fr-FR" sz="1600" dirty="0">
              <a:solidFill>
                <a:schemeClr val="bg2"/>
              </a:solidFill>
              <a:latin typeface="+mj-lt"/>
            </a:endParaRPr>
          </a:p>
          <a:p>
            <a:pPr algn="just"/>
            <a:r>
              <a:rPr lang="en-US" sz="1600" b="1" dirty="0" smtClean="0">
                <a:solidFill>
                  <a:schemeClr val="bg2"/>
                </a:solidFill>
                <a:latin typeface="+mj-lt"/>
              </a:rPr>
              <a:t> 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8941" y="5177140"/>
            <a:ext cx="8621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bg2"/>
                </a:solidFill>
                <a:latin typeface="+mj-lt"/>
              </a:rPr>
              <a:t>Les idées qui viennent spontanément à l’esprit pour « l’eau du robinet » sont surtout positives pour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63 %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des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résidents :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bon goût, bonne santé, bonne qualité, bon marché.</a:t>
            </a:r>
          </a:p>
        </p:txBody>
      </p:sp>
      <p:pic>
        <p:nvPicPr>
          <p:cNvPr id="10" name="Content Placeholder 3"/>
          <p:cNvPicPr>
            <a:picLocks noGrp="1" noChangeAspect="1"/>
          </p:cNvPicPr>
          <p:nvPr>
            <p:ph idx="4294967295"/>
          </p:nvPr>
        </p:nvPicPr>
        <p:blipFill rotWithShape="1">
          <a:blip r:embed="rId3"/>
          <a:srcRect l="8104" t="33184" r="2888" b="8697"/>
          <a:stretch/>
        </p:blipFill>
        <p:spPr>
          <a:xfrm>
            <a:off x="155575" y="1659929"/>
            <a:ext cx="8784976" cy="295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33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1600" dirty="0"/>
              <a:t>Les résultats de l’enquête </a:t>
            </a:r>
            <a:r>
              <a:rPr lang="fr-FR" sz="1600" dirty="0" smtClean="0"/>
              <a:t>sur </a:t>
            </a:r>
            <a:r>
              <a:rPr lang="fr-FR" sz="1600" dirty="0"/>
              <a:t>la consommation de l’eau du robinet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fr-CH" dirty="0"/>
          </a:p>
          <a:p>
            <a:pPr>
              <a:defRPr/>
            </a:pPr>
            <a:fld id="{8D9675EF-14CD-4ED8-B4FA-515528AC52E1}" type="slidenum">
              <a:rPr lang="fr-CH" smtClean="0"/>
              <a:pPr>
                <a:defRPr/>
              </a:pPr>
              <a:t>9</a:t>
            </a:fld>
            <a:endParaRPr lang="fr-CH" dirty="0"/>
          </a:p>
        </p:txBody>
      </p:sp>
      <p:sp>
        <p:nvSpPr>
          <p:cNvPr id="3" name="AutoShape 2" descr="Résultat de recherche d'images pour &quot;aluseau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3528" y="1095047"/>
            <a:ext cx="8712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sng" dirty="0" smtClean="0">
                <a:solidFill>
                  <a:schemeClr val="bg2"/>
                </a:solidFill>
                <a:latin typeface="+mj-lt"/>
              </a:rPr>
              <a:t>Les perceptions vis-à-vis de l’eau du robinet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(en %)</a:t>
            </a:r>
            <a:endParaRPr lang="fr-FR" sz="1600" dirty="0">
              <a:solidFill>
                <a:schemeClr val="bg2"/>
              </a:solidFill>
              <a:latin typeface="+mj-lt"/>
            </a:endParaRPr>
          </a:p>
          <a:p>
            <a:pPr algn="just"/>
            <a:r>
              <a:rPr lang="en-US" sz="1600" b="1" dirty="0" smtClean="0">
                <a:solidFill>
                  <a:schemeClr val="bg2"/>
                </a:solidFill>
                <a:latin typeface="+mj-lt"/>
              </a:rPr>
              <a:t> </a:t>
            </a:r>
            <a:endParaRPr lang="en-US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3069" y="5406291"/>
            <a:ext cx="90037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bg2"/>
                </a:solidFill>
                <a:latin typeface="+mj-lt"/>
              </a:rPr>
              <a:t>Presque tous les résidents sont d’accord sur le fait que l’eau est précieuse, limitée et doit être protégée. </a:t>
            </a:r>
            <a:endParaRPr lang="fr-FR" sz="1600" dirty="0" smtClean="0">
              <a:solidFill>
                <a:schemeClr val="bg2"/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Mais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15 à </a:t>
            </a:r>
            <a:r>
              <a:rPr lang="fr-FR" sz="1600" dirty="0" smtClean="0">
                <a:solidFill>
                  <a:schemeClr val="bg2"/>
                </a:solidFill>
                <a:latin typeface="+mj-lt"/>
              </a:rPr>
              <a:t>20 % </a:t>
            </a:r>
            <a:r>
              <a:rPr lang="fr-FR" sz="1600" dirty="0">
                <a:solidFill>
                  <a:schemeClr val="bg2"/>
                </a:solidFill>
                <a:latin typeface="+mj-lt"/>
              </a:rPr>
              <a:t>ne sont pas convaincus qu’elle est de qualité et que nous devrions tous la boire.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575" y="1655782"/>
            <a:ext cx="9003731" cy="3050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8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Gouvernement luxembourgeois">
      <a:dk1>
        <a:srgbClr val="FF0000"/>
      </a:dk1>
      <a:lt1>
        <a:srgbClr val="FFFFFF"/>
      </a:lt1>
      <a:dk2>
        <a:srgbClr val="80808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ouvernement luxembourgeoi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4095E09-D57A-49FF-AF49-EFAB27E49DC1}"/>
</file>

<file path=customXml/itemProps2.xml><?xml version="1.0" encoding="utf-8"?>
<ds:datastoreItem xmlns:ds="http://schemas.openxmlformats.org/officeDocument/2006/customXml" ds:itemID="{DA7DBB13-6DAA-4A87-ADE7-B5C62ED29461}"/>
</file>

<file path=customXml/itemProps3.xml><?xml version="1.0" encoding="utf-8"?>
<ds:datastoreItem xmlns:ds="http://schemas.openxmlformats.org/officeDocument/2006/customXml" ds:itemID="{94A7BF71-DC10-4302-A54B-49D231584B3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1499</Words>
  <Application>Microsoft Office PowerPoint</Application>
  <PresentationFormat>On-screen Show (4:3)</PresentationFormat>
  <Paragraphs>215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Modèle par défaut</vt:lpstr>
      <vt:lpstr>PowerPoint Presentation</vt:lpstr>
      <vt:lpstr>L'eau du robinet : un aliment naturel, durable et de qualité </vt:lpstr>
      <vt:lpstr>Les résultats de l’enquête sur la consommation de l’eau du robinet</vt:lpstr>
      <vt:lpstr>Les résultats de l’enquête sur la consommation de l’eau du robinet</vt:lpstr>
      <vt:lpstr>Les résultats de l’enquête sur la consommation de l’eau du robinet</vt:lpstr>
      <vt:lpstr>Les résultats de l’enquête sur la consommation de l’eau du robinet</vt:lpstr>
      <vt:lpstr>Les résultats de l’enquête sur la consommation de l’eau du robinet</vt:lpstr>
      <vt:lpstr>Les résultats de l’enquête sur la consommation de l’eau du robinet</vt:lpstr>
      <vt:lpstr>Les résultats de l’enquête sur la consommation de l’eau du robinet</vt:lpstr>
      <vt:lpstr>Les résultats de l’enquête sur la consommation de l’eau du robinet</vt:lpstr>
      <vt:lpstr>Les résultats de l’enquête sur la consommation de l’eau du robinet</vt:lpstr>
      <vt:lpstr>Les résultats de l’enquête sur la consommation de l’eau du robinet</vt:lpstr>
      <vt:lpstr>L'eau du robinet : un aliment naturel, durable et de qualité </vt:lpstr>
      <vt:lpstr>Les infrastructures d’eau : un patrimoine majeur</vt:lpstr>
      <vt:lpstr>Les infrastructures d’eau : un patrimoine majeur</vt:lpstr>
      <vt:lpstr>Les infrastructures d’eau : un patrimoine majeur</vt:lpstr>
      <vt:lpstr>L'eau du robinet : un aliment naturel, durable et de qualité </vt:lpstr>
      <vt:lpstr>La qualité de l’eau au Luxembourg</vt:lpstr>
      <vt:lpstr>La qualité de l’eau au Luxembourg</vt:lpstr>
      <vt:lpstr>L'eau du robinet : un aliment naturel, durable et de qualité </vt:lpstr>
      <vt:lpstr>PowerPoint Presentation</vt:lpstr>
    </vt:vector>
  </TitlesOfParts>
  <Company>CIE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Administrator</dc:creator>
  <cp:lastModifiedBy>Monica Duarte</cp:lastModifiedBy>
  <cp:revision>593</cp:revision>
  <cp:lastPrinted>2021-02-11T15:18:10Z</cp:lastPrinted>
  <dcterms:created xsi:type="dcterms:W3CDTF">2014-02-06T11:46:14Z</dcterms:created>
  <dcterms:modified xsi:type="dcterms:W3CDTF">2021-02-12T07:53:20Z</dcterms:modified>
</cp:coreProperties>
</file>